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Montserrat"/>
      <p:regular r:id="rId54"/>
      <p:bold r:id="rId55"/>
      <p:italic r:id="rId56"/>
      <p:boldItalic r:id="rId57"/>
    </p:embeddedFont>
    <p:embeddedFont>
      <p:font typeface="Montserrat Light"/>
      <p:regular r:id="rId58"/>
      <p:bold r:id="rId59"/>
      <p:italic r:id="rId60"/>
      <p:boldItalic r:id="rId61"/>
    </p:embeddedFont>
    <p:embeddedFont>
      <p:font typeface="DM Serif Display"/>
      <p:regular r:id="rId62"/>
      <p: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CC9590F-3CF2-46A0-B900-504393239070}">
  <a:tblStyle styleId="{6CC9590F-3CF2-46A0-B900-504393239070}"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DMSerifDisplay-regular.fntdata"/><Relationship Id="rId61" Type="http://schemas.openxmlformats.org/officeDocument/2006/relationships/font" Target="fonts/MontserratLight-boldItalic.fntdata"/><Relationship Id="rId20" Type="http://schemas.openxmlformats.org/officeDocument/2006/relationships/slide" Target="slides/slide15.xml"/><Relationship Id="rId63" Type="http://schemas.openxmlformats.org/officeDocument/2006/relationships/font" Target="fonts/DMSerifDisplay-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bold.fntdata"/><Relationship Id="rId10" Type="http://schemas.openxmlformats.org/officeDocument/2006/relationships/slide" Target="slides/slide5.xml"/><Relationship Id="rId54" Type="http://schemas.openxmlformats.org/officeDocument/2006/relationships/font" Target="fonts/Montserrat-regular.fntdata"/><Relationship Id="rId13" Type="http://schemas.openxmlformats.org/officeDocument/2006/relationships/slide" Target="slides/slide8.xml"/><Relationship Id="rId57" Type="http://schemas.openxmlformats.org/officeDocument/2006/relationships/font" Target="fonts/Montserrat-boldItalic.fntdata"/><Relationship Id="rId12" Type="http://schemas.openxmlformats.org/officeDocument/2006/relationships/slide" Target="slides/slide7.xml"/><Relationship Id="rId56" Type="http://schemas.openxmlformats.org/officeDocument/2006/relationships/font" Target="fonts/Montserrat-italic.fntdata"/><Relationship Id="rId15" Type="http://schemas.openxmlformats.org/officeDocument/2006/relationships/slide" Target="slides/slide10.xml"/><Relationship Id="rId59" Type="http://schemas.openxmlformats.org/officeDocument/2006/relationships/font" Target="fonts/MontserratLight-bold.fntdata"/><Relationship Id="rId14" Type="http://schemas.openxmlformats.org/officeDocument/2006/relationships/slide" Target="slides/slide9.xml"/><Relationship Id="rId58" Type="http://schemas.openxmlformats.org/officeDocument/2006/relationships/font" Target="fonts/Montserrat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e0c1d5a40_4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e0c1d5a40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e0c1d5a40_4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e0c1d5a40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7e0c1d5a40_4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e0c1d5a40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7e0c1d5a40_4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e0c1d5a40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e0c1d5a40_4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e0c1d5a40_4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7e0c1d5a40_4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7e0c1d5a40_4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7e0c1d5a40_4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e0c1d5a40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7e0c1d5a40_4_1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7e0c1d5a40_4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7e0c1d5a40_3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7e0c1d5a4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7e0c1d5a40_4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7e0c1d5a40_4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e0c1d5a40_3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e0c1d5a40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7e0c1d5a40_3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7e0c1d5a4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7e0c1d5a40_1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7e0c1d5a40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e0c1d5a40_1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7e0c1d5a4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7e0c1d5a40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7e0c1d5a4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7e0c1d5a40_1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7e0c1d5a40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7e0c1d5a40_1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7e0c1d5a4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7e0c1d5a40_1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7e0c1d5a40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7e0c1d5a40_1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7e0c1d5a40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7e0c1d5a40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7e0c1d5a4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7e4f5bb82e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7e4f5bb8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e51cc2fe2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e51cc2fe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7e4f5bb82e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7e4f5bb8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7e4f5bb82e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7e4f5bb8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7e4f5bb82e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7e4f5bb82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7e4f5bb82e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7e4f5bb8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7e4f5bb82e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7e4f5bb82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7e4f5bb82e_0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7e4f5bb82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7e4f5bb82e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7e4f5bb82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7e4f5bb82e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7e4f5bb82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7e4f5bb82e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7e4f5bb82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7e4f5bb82e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7e4f5bb82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e0c1d5a40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e0c1d5a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7e0c1d5a40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7e0c1d5a4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0" name="Shape 1670"/>
        <p:cNvGrpSpPr/>
        <p:nvPr/>
      </p:nvGrpSpPr>
      <p:grpSpPr>
        <a:xfrm>
          <a:off x="0" y="0"/>
          <a:ext cx="0" cy="0"/>
          <a:chOff x="0" y="0"/>
          <a:chExt cx="0" cy="0"/>
        </a:xfrm>
      </p:grpSpPr>
      <p:sp>
        <p:nvSpPr>
          <p:cNvPr id="1671" name="Google Shape;1671;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5" name="Shape 1705"/>
        <p:cNvGrpSpPr/>
        <p:nvPr/>
      </p:nvGrpSpPr>
      <p:grpSpPr>
        <a:xfrm>
          <a:off x="0" y="0"/>
          <a:ext cx="0" cy="0"/>
          <a:chOff x="0" y="0"/>
          <a:chExt cx="0" cy="0"/>
        </a:xfrm>
      </p:grpSpPr>
      <p:sp>
        <p:nvSpPr>
          <p:cNvPr id="1706" name="Google Shape;1706;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0" name="Shape 1740"/>
        <p:cNvGrpSpPr/>
        <p:nvPr/>
      </p:nvGrpSpPr>
      <p:grpSpPr>
        <a:xfrm>
          <a:off x="0" y="0"/>
          <a:ext cx="0" cy="0"/>
          <a:chOff x="0" y="0"/>
          <a:chExt cx="0" cy="0"/>
        </a:xfrm>
      </p:grpSpPr>
      <p:sp>
        <p:nvSpPr>
          <p:cNvPr id="1741" name="Google Shape;1741;g7e0c1d5a40_1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7e0c1d5a4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7e0c1d5a40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7e0c1d5a4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e0c1d5a40_4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e0c1d5a40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e0c1d5a40_4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e0c1d5a40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e0c1d5a40_4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e0c1d5a40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e51cc2fe2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e51cc2f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e0c1d5a40_3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e0c1d5a40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1188725" y="2380200"/>
            <a:ext cx="6766500" cy="16857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Accent">
  <p:cSld name="BLANK_3">
    <p:bg>
      <p:bgPr>
        <a:gradFill>
          <a:gsLst>
            <a:gs pos="0">
              <a:schemeClr val="accent5"/>
            </a:gs>
            <a:gs pos="50000">
              <a:schemeClr val="accent5"/>
            </a:gs>
            <a:gs pos="100000">
              <a:schemeClr val="accent6"/>
            </a:gs>
          </a:gsLst>
          <a:lin ang="1680027" scaled="0"/>
        </a:gradFill>
      </p:bgPr>
    </p:bg>
    <p:spTree>
      <p:nvGrpSpPr>
        <p:cNvPr id="50" name="Shape 50"/>
        <p:cNvGrpSpPr/>
        <p:nvPr/>
      </p:nvGrpSpPr>
      <p:grpSpPr>
        <a:xfrm>
          <a:off x="0" y="0"/>
          <a:ext cx="0" cy="0"/>
          <a:chOff x="0" y="0"/>
          <a:chExt cx="0" cy="0"/>
        </a:xfrm>
      </p:grpSpPr>
      <p:sp>
        <p:nvSpPr>
          <p:cNvPr id="51" name="Google Shape;51;p11"/>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White">
  <p:cSld name="BLANK_2">
    <p:bg>
      <p:bgPr>
        <a:gradFill>
          <a:gsLst>
            <a:gs pos="0">
              <a:schemeClr val="lt2"/>
            </a:gs>
            <a:gs pos="50000">
              <a:schemeClr val="lt1"/>
            </a:gs>
            <a:gs pos="100000">
              <a:schemeClr val="lt1"/>
            </a:gs>
          </a:gsLst>
          <a:lin ang="1680027" scaled="0"/>
        </a:gradFill>
      </p:bgPr>
    </p:bg>
    <p:spTree>
      <p:nvGrpSpPr>
        <p:cNvPr id="53" name="Shape 53"/>
        <p:cNvGrpSpPr/>
        <p:nvPr/>
      </p:nvGrpSpPr>
      <p:grpSpPr>
        <a:xfrm>
          <a:off x="0" y="0"/>
          <a:ext cx="0" cy="0"/>
          <a:chOff x="0" y="0"/>
          <a:chExt cx="0" cy="0"/>
        </a:xfrm>
      </p:grpSpPr>
      <p:sp>
        <p:nvSpPr>
          <p:cNvPr id="54" name="Google Shape;54;p1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Dark 2">
  <p:cSld name="BLANK_1">
    <p:spTree>
      <p:nvGrpSpPr>
        <p:cNvPr id="56" name="Shape 56"/>
        <p:cNvGrpSpPr/>
        <p:nvPr/>
      </p:nvGrpSpPr>
      <p:grpSpPr>
        <a:xfrm>
          <a:off x="0" y="0"/>
          <a:ext cx="0" cy="0"/>
          <a:chOff x="0" y="0"/>
          <a:chExt cx="0" cy="0"/>
        </a:xfrm>
      </p:grpSpPr>
      <p:sp>
        <p:nvSpPr>
          <p:cNvPr id="57" name="Google Shape;57;p1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Dark 3">
  <p:cSld name="BLANK_1_1">
    <p:spTree>
      <p:nvGrpSpPr>
        <p:cNvPr id="59" name="Shape 59"/>
        <p:cNvGrpSpPr/>
        <p:nvPr/>
      </p:nvGrpSpPr>
      <p:grpSpPr>
        <a:xfrm>
          <a:off x="0" y="0"/>
          <a:ext cx="0" cy="0"/>
          <a:chOff x="0" y="0"/>
          <a:chExt cx="0" cy="0"/>
        </a:xfrm>
      </p:grpSpPr>
      <p:sp>
        <p:nvSpPr>
          <p:cNvPr id="60" name="Google Shape;60;p1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p:nvPr/>
        </p:nvSpPr>
        <p:spPr>
          <a:xfrm flipH="1" rot="5400000">
            <a:off x="-248212"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_1">
    <p:bg>
      <p:bgPr>
        <a:solidFill>
          <a:schemeClr val="dk1"/>
        </a:solidFill>
      </p:bgPr>
    </p:bg>
    <p:spTree>
      <p:nvGrpSpPr>
        <p:cNvPr id="62" name="Shape 62"/>
        <p:cNvGrpSpPr/>
        <p:nvPr/>
      </p:nvGrpSpPr>
      <p:grpSpPr>
        <a:xfrm>
          <a:off x="0" y="0"/>
          <a:ext cx="0" cy="0"/>
          <a:chOff x="0" y="0"/>
          <a:chExt cx="0" cy="0"/>
        </a:xfrm>
      </p:grpSpPr>
      <p:sp>
        <p:nvSpPr>
          <p:cNvPr id="63" name="Google Shape;63;p1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1188725" y="3780303"/>
            <a:ext cx="6766500" cy="285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Google Shape;17;p4"/>
          <p:cNvSpPr/>
          <p:nvPr/>
        </p:nvSpPr>
        <p:spPr>
          <a:xfrm rot="5400000">
            <a:off x="2006359" y="-1980394"/>
            <a:ext cx="5136998" cy="9138285"/>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4"/>
          <p:cNvSpPr txBox="1"/>
          <p:nvPr>
            <p:ph idx="1" type="body"/>
          </p:nvPr>
        </p:nvSpPr>
        <p:spPr>
          <a:xfrm>
            <a:off x="1188725" y="1231800"/>
            <a:ext cx="6766500" cy="2679900"/>
          </a:xfrm>
          <a:prstGeom prst="rect">
            <a:avLst/>
          </a:prstGeom>
        </p:spPr>
        <p:txBody>
          <a:bodyPr anchorCtr="0" anchor="t" bIns="0" lIns="0" spcFirstLastPara="1" rIns="0" wrap="square" tIns="0">
            <a:noAutofit/>
          </a:bodyPr>
          <a:lstStyle>
            <a:lvl1pPr indent="-457200" lvl="0" marL="457200" rtl="0">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indent="-457200" lvl="1" marL="914400" rtl="0">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indent="-457200" lvl="2" marL="1371600" rtl="0">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indent="-457200" lvl="3" marL="1828800" rtl="0">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indent="-457200" lvl="4" marL="2286000" rtl="0">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indent="-457200" lvl="5" marL="2743200" rtl="0">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indent="-457200" lvl="6" marL="3200400" rtl="0">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indent="-457200" lvl="7" marL="3657600" rtl="0">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indent="-457200" lvl="8" marL="4114800" rtl="0">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p:txBody>
      </p:sp>
      <p:sp>
        <p:nvSpPr>
          <p:cNvPr id="19" name="Google Shape;19;p4"/>
          <p:cNvSpPr txBox="1"/>
          <p:nvPr/>
        </p:nvSpPr>
        <p:spPr>
          <a:xfrm>
            <a:off x="755988" y="1181777"/>
            <a:ext cx="463200" cy="68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0">
                <a:solidFill>
                  <a:schemeClr val="accent6"/>
                </a:solidFill>
                <a:latin typeface="DM Serif Display"/>
                <a:ea typeface="DM Serif Display"/>
                <a:cs typeface="DM Serif Display"/>
                <a:sym typeface="DM Serif Display"/>
              </a:rPr>
              <a:t>“</a:t>
            </a:r>
            <a:endParaRPr sz="6000">
              <a:solidFill>
                <a:schemeClr val="accent6"/>
              </a:solidFill>
              <a:latin typeface="DM Serif Display"/>
              <a:ea typeface="DM Serif Display"/>
              <a:cs typeface="DM Serif Display"/>
              <a:sym typeface="DM Serif Display"/>
            </a:endParaRPr>
          </a:p>
        </p:txBody>
      </p:sp>
      <p:sp>
        <p:nvSpPr>
          <p:cNvPr id="20" name="Google Shape;20;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4" name="Google Shape;24;p5"/>
          <p:cNvSpPr txBox="1"/>
          <p:nvPr>
            <p:ph idx="1" type="body"/>
          </p:nvPr>
        </p:nvSpPr>
        <p:spPr>
          <a:xfrm>
            <a:off x="1188725" y="2851925"/>
            <a:ext cx="6766500" cy="15675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indent="-330200" lvl="1" marL="914400" rtl="0">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indent="-330200" lvl="2" marL="1371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indent="-330200" lvl="3" marL="1828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indent="-330200" lvl="4" marL="22860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indent="-330200" lvl="5" marL="2743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indent="-330200" lvl="6" marL="32004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indent="-330200" lvl="7" marL="3657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indent="-330200" lvl="8" marL="4114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p:txBody>
      </p:sp>
      <p:sp>
        <p:nvSpPr>
          <p:cNvPr id="25" name="Google Shape;25;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6"/>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9" name="Google Shape;29;p6"/>
          <p:cNvSpPr txBox="1"/>
          <p:nvPr>
            <p:ph idx="1" type="body"/>
          </p:nvPr>
        </p:nvSpPr>
        <p:spPr>
          <a:xfrm>
            <a:off x="1188725"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0" name="Google Shape;30;p6"/>
          <p:cNvSpPr txBox="1"/>
          <p:nvPr>
            <p:ph idx="2" type="body"/>
          </p:nvPr>
        </p:nvSpPr>
        <p:spPr>
          <a:xfrm>
            <a:off x="4771764"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1" name="Google Shape;31;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7"/>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35" name="Google Shape;35;p7"/>
          <p:cNvSpPr txBox="1"/>
          <p:nvPr>
            <p:ph idx="1" type="body"/>
          </p:nvPr>
        </p:nvSpPr>
        <p:spPr>
          <a:xfrm>
            <a:off x="1188725"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2" type="body"/>
          </p:nvPr>
        </p:nvSpPr>
        <p:spPr>
          <a:xfrm>
            <a:off x="3524053"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3" type="body"/>
          </p:nvPr>
        </p:nvSpPr>
        <p:spPr>
          <a:xfrm>
            <a:off x="5859380"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8"/>
          <p:cNvSpPr txBox="1"/>
          <p:nvPr>
            <p:ph type="title"/>
          </p:nvPr>
        </p:nvSpPr>
        <p:spPr>
          <a:xfrm>
            <a:off x="1188725" y="1048275"/>
            <a:ext cx="6766500" cy="4785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2" name="Google Shape;42;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9"/>
          <p:cNvSpPr/>
          <p:nvPr/>
        </p:nvSpPr>
        <p:spPr>
          <a:xfrm rot="-5400000">
            <a:off x="4240988"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9"/>
          <p:cNvSpPr txBox="1"/>
          <p:nvPr>
            <p:ph idx="1" type="body"/>
          </p:nvPr>
        </p:nvSpPr>
        <p:spPr>
          <a:xfrm>
            <a:off x="1188725" y="4101500"/>
            <a:ext cx="6766500" cy="393600"/>
          </a:xfrm>
          <a:prstGeom prst="rect">
            <a:avLst/>
          </a:prstGeom>
        </p:spPr>
        <p:txBody>
          <a:bodyPr anchorCtr="0" anchor="t" bIns="0" lIns="0" spcFirstLastPara="1" rIns="0" wrap="square" tIns="0">
            <a:noAutofit/>
          </a:bodyPr>
          <a:lstStyle>
            <a:lvl1pPr indent="-228600" lvl="0" marL="457200" rtl="0">
              <a:spcBef>
                <a:spcPts val="360"/>
              </a:spcBef>
              <a:spcAft>
                <a:spcPts val="0"/>
              </a:spcAft>
              <a:buSzPts val="1600"/>
              <a:buNone/>
              <a:defRPr/>
            </a:lvl1pPr>
          </a:lstStyle>
          <a:p/>
        </p:txBody>
      </p:sp>
      <p:sp>
        <p:nvSpPr>
          <p:cNvPr id="46" name="Google Shape;46;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Dark 1" type="blank">
  <p:cSld name="BLANK">
    <p:spTree>
      <p:nvGrpSpPr>
        <p:cNvPr id="47" name="Shape 47"/>
        <p:cNvGrpSpPr/>
        <p:nvPr/>
      </p:nvGrpSpPr>
      <p:grpSpPr>
        <a:xfrm>
          <a:off x="0" y="0"/>
          <a:ext cx="0" cy="0"/>
          <a:chOff x="0" y="0"/>
          <a:chExt cx="0" cy="0"/>
        </a:xfrm>
      </p:grpSpPr>
      <p:sp>
        <p:nvSpPr>
          <p:cNvPr id="48" name="Google Shape;48;p10"/>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accent1"/>
            </a:gs>
            <a:gs pos="50000">
              <a:schemeClr val="accent1"/>
            </a:gs>
            <a:gs pos="100000">
              <a:schemeClr val="accent2"/>
            </a:gs>
          </a:gsLst>
          <a:lin ang="1680027"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2"/>
                </a:solidFill>
                <a:latin typeface="DM Serif Display"/>
                <a:ea typeface="DM Serif Display"/>
                <a:cs typeface="DM Serif Display"/>
                <a:sym typeface="DM Serif Display"/>
              </a:defRPr>
            </a:lvl1pPr>
            <a:lvl2pPr lvl="1" rtl="0" algn="r">
              <a:buNone/>
              <a:defRPr sz="1300">
                <a:solidFill>
                  <a:schemeClr val="dk2"/>
                </a:solidFill>
                <a:latin typeface="DM Serif Display"/>
                <a:ea typeface="DM Serif Display"/>
                <a:cs typeface="DM Serif Display"/>
                <a:sym typeface="DM Serif Display"/>
              </a:defRPr>
            </a:lvl2pPr>
            <a:lvl3pPr lvl="2" rtl="0" algn="r">
              <a:buNone/>
              <a:defRPr sz="1300">
                <a:solidFill>
                  <a:schemeClr val="dk2"/>
                </a:solidFill>
                <a:latin typeface="DM Serif Display"/>
                <a:ea typeface="DM Serif Display"/>
                <a:cs typeface="DM Serif Display"/>
                <a:sym typeface="DM Serif Display"/>
              </a:defRPr>
            </a:lvl3pPr>
            <a:lvl4pPr lvl="3" rtl="0" algn="r">
              <a:buNone/>
              <a:defRPr sz="1300">
                <a:solidFill>
                  <a:schemeClr val="dk2"/>
                </a:solidFill>
                <a:latin typeface="DM Serif Display"/>
                <a:ea typeface="DM Serif Display"/>
                <a:cs typeface="DM Serif Display"/>
                <a:sym typeface="DM Serif Display"/>
              </a:defRPr>
            </a:lvl4pPr>
            <a:lvl5pPr lvl="4" rtl="0" algn="r">
              <a:buNone/>
              <a:defRPr sz="1300">
                <a:solidFill>
                  <a:schemeClr val="dk2"/>
                </a:solidFill>
                <a:latin typeface="DM Serif Display"/>
                <a:ea typeface="DM Serif Display"/>
                <a:cs typeface="DM Serif Display"/>
                <a:sym typeface="DM Serif Display"/>
              </a:defRPr>
            </a:lvl5pPr>
            <a:lvl6pPr lvl="5" rtl="0" algn="r">
              <a:buNone/>
              <a:defRPr sz="1300">
                <a:solidFill>
                  <a:schemeClr val="dk2"/>
                </a:solidFill>
                <a:latin typeface="DM Serif Display"/>
                <a:ea typeface="DM Serif Display"/>
                <a:cs typeface="DM Serif Display"/>
                <a:sym typeface="DM Serif Display"/>
              </a:defRPr>
            </a:lvl6pPr>
            <a:lvl7pPr lvl="6" rtl="0" algn="r">
              <a:buNone/>
              <a:defRPr sz="1300">
                <a:solidFill>
                  <a:schemeClr val="dk2"/>
                </a:solidFill>
                <a:latin typeface="DM Serif Display"/>
                <a:ea typeface="DM Serif Display"/>
                <a:cs typeface="DM Serif Display"/>
                <a:sym typeface="DM Serif Display"/>
              </a:defRPr>
            </a:lvl7pPr>
            <a:lvl8pPr lvl="7" rtl="0" algn="r">
              <a:buNone/>
              <a:defRPr sz="1300">
                <a:solidFill>
                  <a:schemeClr val="dk2"/>
                </a:solidFill>
                <a:latin typeface="DM Serif Display"/>
                <a:ea typeface="DM Serif Display"/>
                <a:cs typeface="DM Serif Display"/>
                <a:sym typeface="DM Serif Display"/>
              </a:defRPr>
            </a:lvl8pPr>
            <a:lvl9pPr lvl="8" rtl="0" algn="r">
              <a:buNone/>
              <a:defRPr sz="1300">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0.gif"/><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docs.aws.amazon.com/comprehend/latest/dg/how-languages.html"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10.gif"/><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5.png"/><Relationship Id="rId4" Type="http://schemas.openxmlformats.org/officeDocument/2006/relationships/image" Target="../media/image10.gif"/><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10.gif"/><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10.gif"/><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10.gif"/><Relationship Id="rId5"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s3.amazonaws.com/amazon-reviews-pds/tsv/index.tx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7.png"/><Relationship Id="rId4" Type="http://schemas.openxmlformats.org/officeDocument/2006/relationships/image" Target="../media/image10.gif"/><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10.gif"/><Relationship Id="rId5"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10.gif"/><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docs.aws.amazon.com/comprehend/latest/dg/how-language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png"/><Relationship Id="rId4" Type="http://schemas.openxmlformats.org/officeDocument/2006/relationships/image" Target="../media/image10.gif"/><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6"/>
          <p:cNvSpPr txBox="1"/>
          <p:nvPr>
            <p:ph type="ctrTitle"/>
          </p:nvPr>
        </p:nvSpPr>
        <p:spPr>
          <a:xfrm>
            <a:off x="707525" y="2174100"/>
            <a:ext cx="8594700" cy="168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000"/>
              <a:t>Managing Big Data : </a:t>
            </a:r>
            <a:endParaRPr sz="5000"/>
          </a:p>
          <a:p>
            <a:pPr indent="0" lvl="0" marL="0" rtl="0" algn="l">
              <a:spcBef>
                <a:spcPts val="0"/>
              </a:spcBef>
              <a:spcAft>
                <a:spcPts val="0"/>
              </a:spcAft>
              <a:buNone/>
            </a:pPr>
            <a:r>
              <a:rPr lang="en" sz="4000">
                <a:solidFill>
                  <a:schemeClr val="accent6"/>
                </a:solidFill>
              </a:rPr>
              <a:t>A</a:t>
            </a:r>
            <a:r>
              <a:rPr lang="en" sz="4000">
                <a:solidFill>
                  <a:schemeClr val="accent6"/>
                </a:solidFill>
              </a:rPr>
              <a:t>mazon</a:t>
            </a:r>
            <a:r>
              <a:rPr lang="en" sz="4000"/>
              <a:t> Comprehend &amp; NLP </a:t>
            </a:r>
            <a:endParaRPr sz="4000"/>
          </a:p>
          <a:p>
            <a:pPr indent="0" lvl="0" marL="0" rtl="0" algn="l">
              <a:spcBef>
                <a:spcPts val="0"/>
              </a:spcBef>
              <a:spcAft>
                <a:spcPts val="0"/>
              </a:spcAft>
              <a:buNone/>
            </a:pPr>
            <a:r>
              <a:rPr lang="en" sz="4000"/>
              <a:t>with </a:t>
            </a:r>
            <a:r>
              <a:rPr lang="en" sz="4000">
                <a:solidFill>
                  <a:schemeClr val="accent6"/>
                </a:solidFill>
              </a:rPr>
              <a:t>Amazon</a:t>
            </a:r>
            <a:r>
              <a:rPr lang="en" sz="4000"/>
              <a:t> Reviews</a:t>
            </a:r>
            <a:endParaRPr sz="4000"/>
          </a:p>
        </p:txBody>
      </p:sp>
      <p:pic>
        <p:nvPicPr>
          <p:cNvPr id="70" name="Google Shape;70;p16"/>
          <p:cNvPicPr preferRelativeResize="0"/>
          <p:nvPr/>
        </p:nvPicPr>
        <p:blipFill>
          <a:blip r:embed="rId3">
            <a:alphaModFix/>
          </a:blip>
          <a:stretch>
            <a:fillRect/>
          </a:stretch>
        </p:blipFill>
        <p:spPr>
          <a:xfrm>
            <a:off x="179025" y="164026"/>
            <a:ext cx="1508975" cy="445750"/>
          </a:xfrm>
          <a:prstGeom prst="rect">
            <a:avLst/>
          </a:prstGeom>
          <a:noFill/>
          <a:ln>
            <a:noFill/>
          </a:ln>
        </p:spPr>
      </p:pic>
      <p:pic>
        <p:nvPicPr>
          <p:cNvPr id="71" name="Google Shape;71;p16"/>
          <p:cNvPicPr preferRelativeResize="0"/>
          <p:nvPr/>
        </p:nvPicPr>
        <p:blipFill>
          <a:blip r:embed="rId4">
            <a:alphaModFix/>
          </a:blip>
          <a:stretch>
            <a:fillRect/>
          </a:stretch>
        </p:blipFill>
        <p:spPr>
          <a:xfrm>
            <a:off x="8604825" y="4720200"/>
            <a:ext cx="400624" cy="300475"/>
          </a:xfrm>
          <a:prstGeom prst="rect">
            <a:avLst/>
          </a:prstGeom>
          <a:noFill/>
          <a:ln>
            <a:noFill/>
          </a:ln>
        </p:spPr>
      </p:pic>
      <p:pic>
        <p:nvPicPr>
          <p:cNvPr id="72" name="Google Shape;72;p16"/>
          <p:cNvPicPr preferRelativeResize="0"/>
          <p:nvPr/>
        </p:nvPicPr>
        <p:blipFill>
          <a:blip r:embed="rId5">
            <a:alphaModFix/>
          </a:blip>
          <a:stretch>
            <a:fillRect/>
          </a:stretch>
        </p:blipFill>
        <p:spPr>
          <a:xfrm>
            <a:off x="7666448" y="4720200"/>
            <a:ext cx="819477" cy="300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25"/>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Getting Started</a:t>
            </a:r>
            <a:endParaRPr sz="3600"/>
          </a:p>
        </p:txBody>
      </p:sp>
      <p:sp>
        <p:nvSpPr>
          <p:cNvPr id="345" name="Google Shape;345;p25"/>
          <p:cNvSpPr txBox="1"/>
          <p:nvPr>
            <p:ph idx="4294967295" type="body"/>
          </p:nvPr>
        </p:nvSpPr>
        <p:spPr>
          <a:xfrm>
            <a:off x="1188725" y="1036525"/>
            <a:ext cx="7215600" cy="1764900"/>
          </a:xfrm>
          <a:prstGeom prst="rect">
            <a:avLst/>
          </a:prstGeom>
        </p:spPr>
        <p:txBody>
          <a:bodyPr anchorCtr="0" anchor="t" bIns="0" lIns="0" spcFirstLastPara="1" rIns="0" wrap="square" tIns="0">
            <a:noAutofit/>
          </a:bodyPr>
          <a:lstStyle/>
          <a:p>
            <a:pPr indent="0" lvl="0" marL="0" rtl="0" algn="l">
              <a:spcBef>
                <a:spcPts val="1800"/>
              </a:spcBef>
              <a:spcAft>
                <a:spcPts val="0"/>
              </a:spcAft>
              <a:buNone/>
            </a:pPr>
            <a:r>
              <a:rPr b="1" lang="en" sz="1100">
                <a:latin typeface="Montserrat"/>
                <a:ea typeface="Montserrat"/>
                <a:cs typeface="Montserrat"/>
                <a:sym typeface="Montserrat"/>
              </a:rPr>
              <a:t>Step 1: Set up your Amazon SageMaker notebook</a:t>
            </a:r>
            <a:endParaRPr b="1" sz="1100">
              <a:latin typeface="Montserrat"/>
              <a:ea typeface="Montserrat"/>
              <a:cs typeface="Montserrat"/>
              <a:sym typeface="Montserrat"/>
            </a:endParaRPr>
          </a:p>
          <a:p>
            <a:pPr indent="0" lvl="0" marL="0" rtl="0" algn="just">
              <a:spcBef>
                <a:spcPts val="600"/>
              </a:spcBef>
              <a:spcAft>
                <a:spcPts val="0"/>
              </a:spcAft>
              <a:buNone/>
            </a:pPr>
            <a:r>
              <a:rPr lang="en" sz="1100"/>
              <a:t>From the AWS Management Console, choose Services and then Amazon SageMaker under Machine Learning, and in the Amazon SageMaker console, under Notebook, choose Notebook instances. Now choose the Create Notebook Instance. And, in the console, under IAM(Identity and Access Management) role, choose Create a new role.</a:t>
            </a:r>
            <a:endParaRPr sz="1100"/>
          </a:p>
          <a:p>
            <a:pPr indent="0" lvl="0" marL="0" rtl="0" algn="just">
              <a:spcBef>
                <a:spcPts val="600"/>
              </a:spcBef>
              <a:spcAft>
                <a:spcPts val="0"/>
              </a:spcAft>
              <a:buNone/>
            </a:pPr>
            <a:r>
              <a:t/>
            </a:r>
            <a:endParaRPr sz="1100"/>
          </a:p>
          <a:p>
            <a:pPr indent="0" lvl="0" marL="0" rtl="0" algn="just">
              <a:spcBef>
                <a:spcPts val="600"/>
              </a:spcBef>
              <a:spcAft>
                <a:spcPts val="0"/>
              </a:spcAft>
              <a:buNone/>
            </a:pPr>
            <a:r>
              <a:t/>
            </a:r>
            <a:endParaRPr sz="1100"/>
          </a:p>
        </p:txBody>
      </p:sp>
      <p:pic>
        <p:nvPicPr>
          <p:cNvPr id="346" name="Google Shape;346;p25"/>
          <p:cNvPicPr preferRelativeResize="0"/>
          <p:nvPr/>
        </p:nvPicPr>
        <p:blipFill>
          <a:blip r:embed="rId3">
            <a:alphaModFix/>
          </a:blip>
          <a:stretch>
            <a:fillRect/>
          </a:stretch>
        </p:blipFill>
        <p:spPr>
          <a:xfrm>
            <a:off x="1188725" y="3060575"/>
            <a:ext cx="7289474" cy="1901600"/>
          </a:xfrm>
          <a:prstGeom prst="rect">
            <a:avLst/>
          </a:prstGeom>
          <a:noFill/>
          <a:ln>
            <a:noFill/>
          </a:ln>
        </p:spPr>
      </p:pic>
      <p:pic>
        <p:nvPicPr>
          <p:cNvPr id="347" name="Google Shape;347;p25"/>
          <p:cNvPicPr preferRelativeResize="0"/>
          <p:nvPr/>
        </p:nvPicPr>
        <p:blipFill>
          <a:blip r:embed="rId4">
            <a:alphaModFix/>
          </a:blip>
          <a:stretch>
            <a:fillRect/>
          </a:stretch>
        </p:blipFill>
        <p:spPr>
          <a:xfrm>
            <a:off x="1188725" y="2353749"/>
            <a:ext cx="7289474" cy="574046"/>
          </a:xfrm>
          <a:prstGeom prst="rect">
            <a:avLst/>
          </a:prstGeom>
          <a:noFill/>
          <a:ln>
            <a:noFill/>
          </a:ln>
        </p:spPr>
      </p:pic>
      <p:grpSp>
        <p:nvGrpSpPr>
          <p:cNvPr id="348" name="Google Shape;348;p25"/>
          <p:cNvGrpSpPr/>
          <p:nvPr/>
        </p:nvGrpSpPr>
        <p:grpSpPr>
          <a:xfrm>
            <a:off x="6304075" y="40759"/>
            <a:ext cx="413953" cy="396472"/>
            <a:chOff x="1083025" y="1878822"/>
            <a:chExt cx="1834900" cy="710396"/>
          </a:xfrm>
        </p:grpSpPr>
        <p:sp>
          <p:nvSpPr>
            <p:cNvPr id="349" name="Google Shape;349;p25"/>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350" name="Google Shape;350;p2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1" name="Google Shape;351;p2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5"/>
          <p:cNvGrpSpPr/>
          <p:nvPr/>
        </p:nvGrpSpPr>
        <p:grpSpPr>
          <a:xfrm>
            <a:off x="6689527" y="40759"/>
            <a:ext cx="413953" cy="396472"/>
            <a:chOff x="1083025" y="1878822"/>
            <a:chExt cx="1834900" cy="710396"/>
          </a:xfrm>
        </p:grpSpPr>
        <p:sp>
          <p:nvSpPr>
            <p:cNvPr id="353" name="Google Shape;353;p25"/>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354" name="Google Shape;354;p2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5" name="Google Shape;355;p2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5"/>
          <p:cNvGrpSpPr/>
          <p:nvPr/>
        </p:nvGrpSpPr>
        <p:grpSpPr>
          <a:xfrm>
            <a:off x="7075633" y="40369"/>
            <a:ext cx="413953" cy="396466"/>
            <a:chOff x="1083025" y="1878833"/>
            <a:chExt cx="1834900" cy="710385"/>
          </a:xfrm>
        </p:grpSpPr>
        <p:sp>
          <p:nvSpPr>
            <p:cNvPr id="357" name="Google Shape;357;p25"/>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358" name="Google Shape;358;p25"/>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9" name="Google Shape;359;p25"/>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5"/>
          <p:cNvGrpSpPr/>
          <p:nvPr/>
        </p:nvGrpSpPr>
        <p:grpSpPr>
          <a:xfrm>
            <a:off x="7462059" y="40355"/>
            <a:ext cx="413953" cy="396474"/>
            <a:chOff x="1083025" y="1878819"/>
            <a:chExt cx="1834900" cy="710399"/>
          </a:xfrm>
        </p:grpSpPr>
        <p:sp>
          <p:nvSpPr>
            <p:cNvPr id="361" name="Google Shape;361;p25"/>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362" name="Google Shape;362;p25"/>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3" name="Google Shape;363;p25"/>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5"/>
          <p:cNvGrpSpPr/>
          <p:nvPr/>
        </p:nvGrpSpPr>
        <p:grpSpPr>
          <a:xfrm>
            <a:off x="7847198" y="40369"/>
            <a:ext cx="413953" cy="396466"/>
            <a:chOff x="1083025" y="1878833"/>
            <a:chExt cx="1834900" cy="710385"/>
          </a:xfrm>
        </p:grpSpPr>
        <p:sp>
          <p:nvSpPr>
            <p:cNvPr id="365" name="Google Shape;365;p25"/>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366" name="Google Shape;366;p25"/>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7" name="Google Shape;367;p25"/>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25"/>
          <p:cNvGrpSpPr/>
          <p:nvPr/>
        </p:nvGrpSpPr>
        <p:grpSpPr>
          <a:xfrm>
            <a:off x="8233624" y="40350"/>
            <a:ext cx="413953" cy="396479"/>
            <a:chOff x="1083025" y="1878811"/>
            <a:chExt cx="1834900" cy="710408"/>
          </a:xfrm>
        </p:grpSpPr>
        <p:sp>
          <p:nvSpPr>
            <p:cNvPr id="369" name="Google Shape;369;p25"/>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370" name="Google Shape;370;p25"/>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1" name="Google Shape;371;p25"/>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25"/>
          <p:cNvGrpSpPr/>
          <p:nvPr/>
        </p:nvGrpSpPr>
        <p:grpSpPr>
          <a:xfrm>
            <a:off x="8618771" y="40592"/>
            <a:ext cx="413953" cy="396474"/>
            <a:chOff x="1083025" y="1878819"/>
            <a:chExt cx="1834900" cy="710399"/>
          </a:xfrm>
        </p:grpSpPr>
        <p:sp>
          <p:nvSpPr>
            <p:cNvPr id="373" name="Google Shape;373;p25"/>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374" name="Google Shape;374;p25"/>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5" name="Google Shape;375;p25"/>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6"/>
          <p:cNvSpPr txBox="1"/>
          <p:nvPr>
            <p:ph idx="12" type="sldNum"/>
          </p:nvPr>
        </p:nvSpPr>
        <p:spPr>
          <a:xfrm>
            <a:off x="84043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26"/>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Getting Started</a:t>
            </a:r>
            <a:endParaRPr sz="3600"/>
          </a:p>
        </p:txBody>
      </p:sp>
      <p:sp>
        <p:nvSpPr>
          <p:cNvPr id="382" name="Google Shape;382;p26"/>
          <p:cNvSpPr txBox="1"/>
          <p:nvPr>
            <p:ph idx="4294967295" type="body"/>
          </p:nvPr>
        </p:nvSpPr>
        <p:spPr>
          <a:xfrm>
            <a:off x="1188725" y="731725"/>
            <a:ext cx="7215600" cy="1764900"/>
          </a:xfrm>
          <a:prstGeom prst="rect">
            <a:avLst/>
          </a:prstGeom>
        </p:spPr>
        <p:txBody>
          <a:bodyPr anchorCtr="0" anchor="t" bIns="0" lIns="0" spcFirstLastPara="1" rIns="0" wrap="square" tIns="0">
            <a:noAutofit/>
          </a:bodyPr>
          <a:lstStyle/>
          <a:p>
            <a:pPr indent="0" lvl="0" marL="0" rtl="0" algn="l">
              <a:spcBef>
                <a:spcPts val="1800"/>
              </a:spcBef>
              <a:spcAft>
                <a:spcPts val="0"/>
              </a:spcAft>
              <a:buNone/>
            </a:pPr>
            <a:r>
              <a:rPr b="1" lang="en" sz="1100">
                <a:latin typeface="Montserrat"/>
                <a:ea typeface="Montserrat"/>
                <a:cs typeface="Montserrat"/>
                <a:sym typeface="Montserrat"/>
              </a:rPr>
              <a:t>S</a:t>
            </a:r>
            <a:r>
              <a:rPr b="1" lang="en" sz="1100">
                <a:latin typeface="Montserrat"/>
                <a:ea typeface="Montserrat"/>
                <a:cs typeface="Montserrat"/>
                <a:sym typeface="Montserrat"/>
              </a:rPr>
              <a:t>tep 2: Attach policies</a:t>
            </a:r>
            <a:endParaRPr b="1" sz="1100">
              <a:latin typeface="Montserrat"/>
              <a:ea typeface="Montserrat"/>
              <a:cs typeface="Montserrat"/>
              <a:sym typeface="Montserrat"/>
            </a:endParaRPr>
          </a:p>
          <a:p>
            <a:pPr indent="0" lvl="0" marL="0" rtl="0" algn="just">
              <a:spcBef>
                <a:spcPts val="600"/>
              </a:spcBef>
              <a:spcAft>
                <a:spcPts val="0"/>
              </a:spcAft>
              <a:buNone/>
            </a:pPr>
            <a:r>
              <a:rPr lang="en" sz="1050">
                <a:solidFill>
                  <a:srgbClr val="FFFFFF"/>
                </a:solidFill>
                <a:latin typeface="Arial"/>
                <a:ea typeface="Arial"/>
                <a:cs typeface="Arial"/>
                <a:sym typeface="Arial"/>
              </a:rPr>
              <a:t>From the IAM dashboard, choose Attach policies.</a:t>
            </a:r>
            <a:endParaRPr sz="1100">
              <a:solidFill>
                <a:srgbClr val="FFFFFF"/>
              </a:solidFill>
            </a:endParaRPr>
          </a:p>
          <a:p>
            <a:pPr indent="0" lvl="0" marL="0" rtl="0" algn="just">
              <a:spcBef>
                <a:spcPts val="600"/>
              </a:spcBef>
              <a:spcAft>
                <a:spcPts val="0"/>
              </a:spcAft>
              <a:buNone/>
            </a:pPr>
            <a:r>
              <a:t/>
            </a:r>
            <a:endParaRPr sz="1100"/>
          </a:p>
        </p:txBody>
      </p:sp>
      <p:pic>
        <p:nvPicPr>
          <p:cNvPr id="383" name="Google Shape;383;p26"/>
          <p:cNvPicPr preferRelativeResize="0"/>
          <p:nvPr/>
        </p:nvPicPr>
        <p:blipFill>
          <a:blip r:embed="rId3">
            <a:alphaModFix/>
          </a:blip>
          <a:stretch>
            <a:fillRect/>
          </a:stretch>
        </p:blipFill>
        <p:spPr>
          <a:xfrm>
            <a:off x="1188725" y="1422350"/>
            <a:ext cx="7215600" cy="694501"/>
          </a:xfrm>
          <a:prstGeom prst="rect">
            <a:avLst/>
          </a:prstGeom>
          <a:noFill/>
          <a:ln>
            <a:noFill/>
          </a:ln>
        </p:spPr>
      </p:pic>
      <p:pic>
        <p:nvPicPr>
          <p:cNvPr id="384" name="Google Shape;384;p26"/>
          <p:cNvPicPr preferRelativeResize="0"/>
          <p:nvPr/>
        </p:nvPicPr>
        <p:blipFill>
          <a:blip r:embed="rId4">
            <a:alphaModFix/>
          </a:blip>
          <a:stretch>
            <a:fillRect/>
          </a:stretch>
        </p:blipFill>
        <p:spPr>
          <a:xfrm>
            <a:off x="1188725" y="2236000"/>
            <a:ext cx="7215600" cy="703521"/>
          </a:xfrm>
          <a:prstGeom prst="rect">
            <a:avLst/>
          </a:prstGeom>
          <a:noFill/>
          <a:ln>
            <a:noFill/>
          </a:ln>
        </p:spPr>
      </p:pic>
      <p:sp>
        <p:nvSpPr>
          <p:cNvPr id="385" name="Google Shape;385;p26"/>
          <p:cNvSpPr txBox="1"/>
          <p:nvPr/>
        </p:nvSpPr>
        <p:spPr>
          <a:xfrm>
            <a:off x="1112525" y="2721900"/>
            <a:ext cx="7291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sz="1100">
                <a:solidFill>
                  <a:schemeClr val="lt1"/>
                </a:solidFill>
                <a:latin typeface="Montserrat"/>
                <a:ea typeface="Montserrat"/>
                <a:cs typeface="Montserrat"/>
                <a:sym typeface="Montserrat"/>
              </a:rPr>
              <a:t>Step 3:</a:t>
            </a:r>
            <a:r>
              <a:rPr b="1" lang="en" sz="1100">
                <a:solidFill>
                  <a:schemeClr val="lt1"/>
                </a:solidFill>
                <a:latin typeface="Montserrat"/>
                <a:ea typeface="Montserrat"/>
                <a:cs typeface="Montserrat"/>
                <a:sym typeface="Montserrat"/>
              </a:rPr>
              <a:t> Create a notebook </a:t>
            </a:r>
            <a:endParaRPr sz="1050">
              <a:solidFill>
                <a:srgbClr val="FFFFFF"/>
              </a:solidFill>
            </a:endParaRPr>
          </a:p>
          <a:p>
            <a:pPr indent="0" lvl="0" marL="0" rtl="0" algn="l">
              <a:lnSpc>
                <a:spcPct val="100000"/>
              </a:lnSpc>
              <a:spcBef>
                <a:spcPts val="1800"/>
              </a:spcBef>
              <a:spcAft>
                <a:spcPts val="0"/>
              </a:spcAft>
              <a:buNone/>
            </a:pPr>
            <a:r>
              <a:t/>
            </a:r>
            <a:endParaRPr sz="1050">
              <a:solidFill>
                <a:srgbClr val="FFFFFF"/>
              </a:solidFill>
            </a:endParaRPr>
          </a:p>
          <a:p>
            <a:pPr indent="0" lvl="0" marL="0" rtl="0" algn="l">
              <a:lnSpc>
                <a:spcPct val="100000"/>
              </a:lnSpc>
              <a:spcBef>
                <a:spcPts val="1800"/>
              </a:spcBef>
              <a:spcAft>
                <a:spcPts val="0"/>
              </a:spcAft>
              <a:buNone/>
            </a:pPr>
            <a:r>
              <a:t/>
            </a:r>
            <a:endParaRPr sz="1050">
              <a:solidFill>
                <a:srgbClr val="FFFFFF"/>
              </a:solidFill>
            </a:endParaRPr>
          </a:p>
          <a:p>
            <a:pPr indent="0" lvl="0" marL="0" rtl="0" algn="l">
              <a:lnSpc>
                <a:spcPct val="100000"/>
              </a:lnSpc>
              <a:spcBef>
                <a:spcPts val="1800"/>
              </a:spcBef>
              <a:spcAft>
                <a:spcPts val="0"/>
              </a:spcAft>
              <a:buNone/>
            </a:pPr>
            <a:r>
              <a:t/>
            </a:r>
            <a:endParaRPr sz="1050">
              <a:solidFill>
                <a:srgbClr val="FFFFFF"/>
              </a:solidFill>
            </a:endParaRPr>
          </a:p>
          <a:p>
            <a:pPr indent="0" lvl="0" marL="0" rtl="0" algn="l">
              <a:lnSpc>
                <a:spcPct val="100000"/>
              </a:lnSpc>
              <a:spcBef>
                <a:spcPts val="1800"/>
              </a:spcBef>
              <a:spcAft>
                <a:spcPts val="0"/>
              </a:spcAft>
              <a:buNone/>
            </a:pPr>
            <a:r>
              <a:rPr lang="en" sz="1050">
                <a:solidFill>
                  <a:srgbClr val="FFFFFF"/>
                </a:solidFill>
              </a:rPr>
              <a:t>After you open the notebook instance that you provisioned, from the Jupyter console, choose New and then conda_python3.</a:t>
            </a:r>
            <a:endParaRPr sz="1050">
              <a:solidFill>
                <a:srgbClr val="FFFFFF"/>
              </a:solidFill>
            </a:endParaRPr>
          </a:p>
          <a:p>
            <a:pPr indent="0" lvl="0" marL="0" rtl="0" algn="l">
              <a:lnSpc>
                <a:spcPct val="100000"/>
              </a:lnSpc>
              <a:spcBef>
                <a:spcPts val="1800"/>
              </a:spcBef>
              <a:spcAft>
                <a:spcPts val="0"/>
              </a:spcAft>
              <a:buNone/>
            </a:pPr>
            <a:r>
              <a:t/>
            </a:r>
            <a:endParaRPr sz="1050">
              <a:solidFill>
                <a:srgbClr val="FFFFFF"/>
              </a:solidFill>
            </a:endParaRPr>
          </a:p>
          <a:p>
            <a:pPr indent="0" lvl="0" marL="0" rtl="0" algn="l">
              <a:lnSpc>
                <a:spcPct val="115000"/>
              </a:lnSpc>
              <a:spcBef>
                <a:spcPts val="1800"/>
              </a:spcBef>
              <a:spcAft>
                <a:spcPts val="400"/>
              </a:spcAft>
              <a:buNone/>
            </a:pPr>
            <a:r>
              <a:t/>
            </a:r>
            <a:endParaRPr b="1" sz="1100">
              <a:solidFill>
                <a:schemeClr val="lt1"/>
              </a:solidFill>
              <a:latin typeface="Montserrat"/>
              <a:ea typeface="Montserrat"/>
              <a:cs typeface="Montserrat"/>
              <a:sym typeface="Montserrat"/>
            </a:endParaRPr>
          </a:p>
        </p:txBody>
      </p:sp>
      <p:pic>
        <p:nvPicPr>
          <p:cNvPr id="386" name="Google Shape;386;p26"/>
          <p:cNvPicPr preferRelativeResize="0"/>
          <p:nvPr/>
        </p:nvPicPr>
        <p:blipFill>
          <a:blip r:embed="rId5">
            <a:alphaModFix/>
          </a:blip>
          <a:stretch>
            <a:fillRect/>
          </a:stretch>
        </p:blipFill>
        <p:spPr>
          <a:xfrm>
            <a:off x="1188725" y="3245600"/>
            <a:ext cx="7215600" cy="1298808"/>
          </a:xfrm>
          <a:prstGeom prst="rect">
            <a:avLst/>
          </a:prstGeom>
          <a:noFill/>
          <a:ln>
            <a:noFill/>
          </a:ln>
        </p:spPr>
      </p:pic>
      <p:grpSp>
        <p:nvGrpSpPr>
          <p:cNvPr id="387" name="Google Shape;387;p26"/>
          <p:cNvGrpSpPr/>
          <p:nvPr/>
        </p:nvGrpSpPr>
        <p:grpSpPr>
          <a:xfrm>
            <a:off x="6304075" y="40759"/>
            <a:ext cx="413953" cy="396472"/>
            <a:chOff x="1083025" y="1878822"/>
            <a:chExt cx="1834900" cy="710396"/>
          </a:xfrm>
        </p:grpSpPr>
        <p:sp>
          <p:nvSpPr>
            <p:cNvPr id="388" name="Google Shape;388;p26"/>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389" name="Google Shape;389;p2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90" name="Google Shape;390;p2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6"/>
          <p:cNvGrpSpPr/>
          <p:nvPr/>
        </p:nvGrpSpPr>
        <p:grpSpPr>
          <a:xfrm>
            <a:off x="6689527" y="40759"/>
            <a:ext cx="413953" cy="396472"/>
            <a:chOff x="1083025" y="1878822"/>
            <a:chExt cx="1834900" cy="710396"/>
          </a:xfrm>
        </p:grpSpPr>
        <p:sp>
          <p:nvSpPr>
            <p:cNvPr id="392" name="Google Shape;392;p26"/>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393" name="Google Shape;393;p2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94" name="Google Shape;394;p2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6"/>
          <p:cNvGrpSpPr/>
          <p:nvPr/>
        </p:nvGrpSpPr>
        <p:grpSpPr>
          <a:xfrm>
            <a:off x="7075633" y="40369"/>
            <a:ext cx="413953" cy="396466"/>
            <a:chOff x="1083025" y="1878833"/>
            <a:chExt cx="1834900" cy="710385"/>
          </a:xfrm>
        </p:grpSpPr>
        <p:sp>
          <p:nvSpPr>
            <p:cNvPr id="396" name="Google Shape;396;p26"/>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397" name="Google Shape;397;p26"/>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98" name="Google Shape;398;p26"/>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6"/>
          <p:cNvGrpSpPr/>
          <p:nvPr/>
        </p:nvGrpSpPr>
        <p:grpSpPr>
          <a:xfrm>
            <a:off x="7462059" y="40355"/>
            <a:ext cx="413953" cy="396474"/>
            <a:chOff x="1083025" y="1878819"/>
            <a:chExt cx="1834900" cy="710399"/>
          </a:xfrm>
        </p:grpSpPr>
        <p:sp>
          <p:nvSpPr>
            <p:cNvPr id="400" name="Google Shape;400;p26"/>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401" name="Google Shape;401;p26"/>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02" name="Google Shape;402;p26"/>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26"/>
          <p:cNvGrpSpPr/>
          <p:nvPr/>
        </p:nvGrpSpPr>
        <p:grpSpPr>
          <a:xfrm>
            <a:off x="7847198" y="40369"/>
            <a:ext cx="413953" cy="396466"/>
            <a:chOff x="1083025" y="1878833"/>
            <a:chExt cx="1834900" cy="710385"/>
          </a:xfrm>
        </p:grpSpPr>
        <p:sp>
          <p:nvSpPr>
            <p:cNvPr id="404" name="Google Shape;404;p26"/>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405" name="Google Shape;405;p26"/>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06" name="Google Shape;406;p26"/>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26"/>
          <p:cNvGrpSpPr/>
          <p:nvPr/>
        </p:nvGrpSpPr>
        <p:grpSpPr>
          <a:xfrm>
            <a:off x="8233624" y="40350"/>
            <a:ext cx="413953" cy="396479"/>
            <a:chOff x="1083025" y="1878811"/>
            <a:chExt cx="1834900" cy="710408"/>
          </a:xfrm>
        </p:grpSpPr>
        <p:sp>
          <p:nvSpPr>
            <p:cNvPr id="408" name="Google Shape;408;p26"/>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409" name="Google Shape;409;p26"/>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10" name="Google Shape;410;p26"/>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26"/>
          <p:cNvGrpSpPr/>
          <p:nvPr/>
        </p:nvGrpSpPr>
        <p:grpSpPr>
          <a:xfrm>
            <a:off x="8618771" y="40592"/>
            <a:ext cx="413953" cy="396474"/>
            <a:chOff x="1083025" y="1878819"/>
            <a:chExt cx="1834900" cy="710399"/>
          </a:xfrm>
        </p:grpSpPr>
        <p:sp>
          <p:nvSpPr>
            <p:cNvPr id="412" name="Google Shape;412;p26"/>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413" name="Google Shape;413;p26"/>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14" name="Google Shape;414;p26"/>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2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27"/>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Getting Started</a:t>
            </a:r>
            <a:endParaRPr sz="3600"/>
          </a:p>
        </p:txBody>
      </p:sp>
      <p:sp>
        <p:nvSpPr>
          <p:cNvPr id="421" name="Google Shape;421;p27"/>
          <p:cNvSpPr txBox="1"/>
          <p:nvPr>
            <p:ph idx="4294967295" type="body"/>
          </p:nvPr>
        </p:nvSpPr>
        <p:spPr>
          <a:xfrm>
            <a:off x="1188725" y="1188925"/>
            <a:ext cx="7215600" cy="1534200"/>
          </a:xfrm>
          <a:prstGeom prst="rect">
            <a:avLst/>
          </a:prstGeom>
        </p:spPr>
        <p:txBody>
          <a:bodyPr anchorCtr="0" anchor="t" bIns="0" lIns="0" spcFirstLastPara="1" rIns="0" wrap="square" tIns="0">
            <a:noAutofit/>
          </a:bodyPr>
          <a:lstStyle/>
          <a:p>
            <a:pPr indent="0" lvl="0" marL="0" rtl="0" algn="l">
              <a:spcBef>
                <a:spcPts val="1800"/>
              </a:spcBef>
              <a:spcAft>
                <a:spcPts val="0"/>
              </a:spcAft>
              <a:buNone/>
            </a:pPr>
            <a:r>
              <a:rPr b="1" lang="en" sz="1100">
                <a:latin typeface="Montserrat"/>
                <a:ea typeface="Montserrat"/>
                <a:cs typeface="Montserrat"/>
                <a:sym typeface="Montserrat"/>
              </a:rPr>
              <a:t>Step 4: Connect to Amazon Comprehend</a:t>
            </a:r>
            <a:endParaRPr b="1" sz="1100">
              <a:latin typeface="Montserrat"/>
              <a:ea typeface="Montserrat"/>
              <a:cs typeface="Montserrat"/>
              <a:sym typeface="Montserrat"/>
            </a:endParaRPr>
          </a:p>
          <a:p>
            <a:pPr indent="0" lvl="0" marL="0" rtl="0" algn="just">
              <a:spcBef>
                <a:spcPts val="600"/>
              </a:spcBef>
              <a:spcAft>
                <a:spcPts val="0"/>
              </a:spcAft>
              <a:buNone/>
            </a:pPr>
            <a:r>
              <a:rPr lang="en" sz="1100"/>
              <a:t>Then we can use the AWS SDK for Python SDK (Boto3) to connect to Amazon Comprehend from your Python code base. Boto is the Amazon Web Services (AWS) SDK for Python. It enables Python developers to create, configure, and manage AWS services, such as S3 and Amazon Comprehend. Using the following command, we import boto3 and connect to Amazon Comprehend in a specified AWS Region using the boto3 client.</a:t>
            </a:r>
            <a:endParaRPr sz="1100"/>
          </a:p>
          <a:p>
            <a:pPr indent="0" lvl="0" marL="0" rtl="0" algn="just">
              <a:spcBef>
                <a:spcPts val="600"/>
              </a:spcBef>
              <a:spcAft>
                <a:spcPts val="0"/>
              </a:spcAft>
              <a:buNone/>
            </a:pPr>
            <a:r>
              <a:t/>
            </a:r>
            <a:endParaRPr sz="1100"/>
          </a:p>
          <a:p>
            <a:pPr indent="0" lvl="0" marL="0" rtl="0" algn="just">
              <a:spcBef>
                <a:spcPts val="600"/>
              </a:spcBef>
              <a:spcAft>
                <a:spcPts val="0"/>
              </a:spcAft>
              <a:buNone/>
            </a:pPr>
            <a:r>
              <a:t/>
            </a:r>
            <a:endParaRPr sz="1100"/>
          </a:p>
          <a:p>
            <a:pPr indent="0" lvl="0" marL="0" rtl="0" algn="just">
              <a:spcBef>
                <a:spcPts val="600"/>
              </a:spcBef>
              <a:spcAft>
                <a:spcPts val="0"/>
              </a:spcAft>
              <a:buNone/>
            </a:pPr>
            <a:r>
              <a:t/>
            </a:r>
            <a:endParaRPr sz="1800"/>
          </a:p>
          <a:p>
            <a:pPr indent="0" lvl="0" marL="0" rtl="0" algn="just">
              <a:spcBef>
                <a:spcPts val="600"/>
              </a:spcBef>
              <a:spcAft>
                <a:spcPts val="0"/>
              </a:spcAft>
              <a:buNone/>
            </a:pPr>
            <a:r>
              <a:t/>
            </a:r>
            <a:endParaRPr sz="1100"/>
          </a:p>
        </p:txBody>
      </p:sp>
      <p:sp>
        <p:nvSpPr>
          <p:cNvPr id="422" name="Google Shape;422;p27"/>
          <p:cNvSpPr txBox="1"/>
          <p:nvPr/>
        </p:nvSpPr>
        <p:spPr>
          <a:xfrm>
            <a:off x="1188725" y="2982275"/>
            <a:ext cx="7215600" cy="82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a:solidFill>
                  <a:srgbClr val="1990B8"/>
                </a:solidFill>
                <a:latin typeface="Courier New"/>
                <a:ea typeface="Courier New"/>
                <a:cs typeface="Courier New"/>
                <a:sym typeface="Courier New"/>
              </a:rPr>
              <a:t>import</a:t>
            </a:r>
            <a:r>
              <a:rPr lang="en">
                <a:solidFill>
                  <a:srgbClr val="333333"/>
                </a:solidFill>
                <a:latin typeface="Courier New"/>
                <a:ea typeface="Courier New"/>
                <a:cs typeface="Courier New"/>
                <a:sym typeface="Courier New"/>
              </a:rPr>
              <a:t> boto3 </a:t>
            </a:r>
            <a:endParaRPr>
              <a:solidFill>
                <a:srgbClr val="333333"/>
              </a:solidFill>
              <a:latin typeface="Courier New"/>
              <a:ea typeface="Courier New"/>
              <a:cs typeface="Courier New"/>
              <a:sym typeface="Courier New"/>
            </a:endParaRPr>
          </a:p>
          <a:p>
            <a:pPr indent="0" lvl="0" marL="0" rtl="0" algn="l">
              <a:lnSpc>
                <a:spcPct val="115000"/>
              </a:lnSpc>
              <a:spcBef>
                <a:spcPts val="600"/>
              </a:spcBef>
              <a:spcAft>
                <a:spcPts val="0"/>
              </a:spcAft>
              <a:buNone/>
            </a:pPr>
            <a:r>
              <a:rPr lang="en">
                <a:solidFill>
                  <a:srgbClr val="333333"/>
                </a:solidFill>
                <a:latin typeface="Courier New"/>
                <a:ea typeface="Courier New"/>
                <a:cs typeface="Courier New"/>
                <a:sym typeface="Courier New"/>
              </a:rPr>
              <a:t>comprehend </a:t>
            </a:r>
            <a:r>
              <a:rPr lang="en">
                <a:solidFill>
                  <a:srgbClr val="A67F59"/>
                </a:solidFill>
                <a:latin typeface="Courier New"/>
                <a:ea typeface="Courier New"/>
                <a:cs typeface="Courier New"/>
                <a:sym typeface="Courier New"/>
              </a:rPr>
              <a:t>=</a:t>
            </a:r>
            <a:r>
              <a:rPr lang="en">
                <a:solidFill>
                  <a:srgbClr val="333333"/>
                </a:solidFill>
                <a:latin typeface="Courier New"/>
                <a:ea typeface="Courier New"/>
                <a:cs typeface="Courier New"/>
                <a:sym typeface="Courier New"/>
              </a:rPr>
              <a:t> boto3</a:t>
            </a:r>
            <a:r>
              <a:rPr lang="en">
                <a:solidFill>
                  <a:srgbClr val="5F6364"/>
                </a:solidFill>
                <a:latin typeface="Courier New"/>
                <a:ea typeface="Courier New"/>
                <a:cs typeface="Courier New"/>
                <a:sym typeface="Courier New"/>
              </a:rPr>
              <a:t>.</a:t>
            </a:r>
            <a:r>
              <a:rPr lang="en">
                <a:solidFill>
                  <a:srgbClr val="333333"/>
                </a:solidFill>
                <a:latin typeface="Courier New"/>
                <a:ea typeface="Courier New"/>
                <a:cs typeface="Courier New"/>
                <a:sym typeface="Courier New"/>
              </a:rPr>
              <a:t>client</a:t>
            </a:r>
            <a:r>
              <a:rPr lang="en">
                <a:solidFill>
                  <a:srgbClr val="5F6364"/>
                </a:solidFill>
                <a:latin typeface="Courier New"/>
                <a:ea typeface="Courier New"/>
                <a:cs typeface="Courier New"/>
                <a:sym typeface="Courier New"/>
              </a:rPr>
              <a:t>(</a:t>
            </a:r>
            <a:r>
              <a:rPr lang="en">
                <a:solidFill>
                  <a:srgbClr val="2F9C0A"/>
                </a:solidFill>
                <a:latin typeface="Courier New"/>
                <a:ea typeface="Courier New"/>
                <a:cs typeface="Courier New"/>
                <a:sym typeface="Courier New"/>
              </a:rPr>
              <a:t>'comprehend'</a:t>
            </a:r>
            <a:r>
              <a:rPr lang="en">
                <a:solidFill>
                  <a:srgbClr val="5F6364"/>
                </a:solidFill>
                <a:latin typeface="Courier New"/>
                <a:ea typeface="Courier New"/>
                <a:cs typeface="Courier New"/>
                <a:sym typeface="Courier New"/>
              </a:rPr>
              <a:t>,</a:t>
            </a:r>
            <a:r>
              <a:rPr lang="en">
                <a:solidFill>
                  <a:srgbClr val="333333"/>
                </a:solidFill>
                <a:latin typeface="Courier New"/>
                <a:ea typeface="Courier New"/>
                <a:cs typeface="Courier New"/>
                <a:sym typeface="Courier New"/>
              </a:rPr>
              <a:t>region_name</a:t>
            </a:r>
            <a:r>
              <a:rPr lang="en">
                <a:solidFill>
                  <a:srgbClr val="A67F59"/>
                </a:solidFill>
                <a:latin typeface="Courier New"/>
                <a:ea typeface="Courier New"/>
                <a:cs typeface="Courier New"/>
                <a:sym typeface="Courier New"/>
              </a:rPr>
              <a:t>=</a:t>
            </a:r>
            <a:r>
              <a:rPr lang="en">
                <a:solidFill>
                  <a:srgbClr val="2F9C0A"/>
                </a:solidFill>
                <a:latin typeface="Courier New"/>
                <a:ea typeface="Courier New"/>
                <a:cs typeface="Courier New"/>
                <a:sym typeface="Courier New"/>
              </a:rPr>
              <a:t>'us-east-1'</a:t>
            </a:r>
            <a:r>
              <a:rPr lang="en">
                <a:solidFill>
                  <a:srgbClr val="5F6364"/>
                </a:solidFill>
                <a:latin typeface="Courier New"/>
                <a:ea typeface="Courier New"/>
                <a:cs typeface="Courier New"/>
                <a:sym typeface="Courier New"/>
              </a:rPr>
              <a:t>)</a:t>
            </a:r>
            <a:endParaRPr/>
          </a:p>
        </p:txBody>
      </p:sp>
      <p:grpSp>
        <p:nvGrpSpPr>
          <p:cNvPr id="423" name="Google Shape;423;p27"/>
          <p:cNvGrpSpPr/>
          <p:nvPr/>
        </p:nvGrpSpPr>
        <p:grpSpPr>
          <a:xfrm>
            <a:off x="6304075" y="40759"/>
            <a:ext cx="413953" cy="396472"/>
            <a:chOff x="1083025" y="1878822"/>
            <a:chExt cx="1834900" cy="710396"/>
          </a:xfrm>
        </p:grpSpPr>
        <p:sp>
          <p:nvSpPr>
            <p:cNvPr id="424" name="Google Shape;424;p27"/>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425" name="Google Shape;425;p2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26" name="Google Shape;426;p2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7"/>
          <p:cNvGrpSpPr/>
          <p:nvPr/>
        </p:nvGrpSpPr>
        <p:grpSpPr>
          <a:xfrm>
            <a:off x="6689527" y="40759"/>
            <a:ext cx="413953" cy="396472"/>
            <a:chOff x="1083025" y="1878822"/>
            <a:chExt cx="1834900" cy="710396"/>
          </a:xfrm>
        </p:grpSpPr>
        <p:sp>
          <p:nvSpPr>
            <p:cNvPr id="428" name="Google Shape;428;p27"/>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429" name="Google Shape;429;p2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30" name="Google Shape;430;p2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7"/>
          <p:cNvGrpSpPr/>
          <p:nvPr/>
        </p:nvGrpSpPr>
        <p:grpSpPr>
          <a:xfrm>
            <a:off x="7075633" y="40369"/>
            <a:ext cx="413953" cy="396466"/>
            <a:chOff x="1083025" y="1878833"/>
            <a:chExt cx="1834900" cy="710385"/>
          </a:xfrm>
        </p:grpSpPr>
        <p:sp>
          <p:nvSpPr>
            <p:cNvPr id="432" name="Google Shape;432;p27"/>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433" name="Google Shape;433;p27"/>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34" name="Google Shape;434;p27"/>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7"/>
          <p:cNvGrpSpPr/>
          <p:nvPr/>
        </p:nvGrpSpPr>
        <p:grpSpPr>
          <a:xfrm>
            <a:off x="7462059" y="40355"/>
            <a:ext cx="413953" cy="396474"/>
            <a:chOff x="1083025" y="1878819"/>
            <a:chExt cx="1834900" cy="710399"/>
          </a:xfrm>
        </p:grpSpPr>
        <p:sp>
          <p:nvSpPr>
            <p:cNvPr id="436" name="Google Shape;436;p27"/>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437" name="Google Shape;437;p27"/>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38" name="Google Shape;438;p27"/>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7"/>
          <p:cNvGrpSpPr/>
          <p:nvPr/>
        </p:nvGrpSpPr>
        <p:grpSpPr>
          <a:xfrm>
            <a:off x="7847198" y="40369"/>
            <a:ext cx="413953" cy="396466"/>
            <a:chOff x="1083025" y="1878833"/>
            <a:chExt cx="1834900" cy="710385"/>
          </a:xfrm>
        </p:grpSpPr>
        <p:sp>
          <p:nvSpPr>
            <p:cNvPr id="440" name="Google Shape;440;p27"/>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441" name="Google Shape;441;p27"/>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42" name="Google Shape;442;p27"/>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7"/>
          <p:cNvGrpSpPr/>
          <p:nvPr/>
        </p:nvGrpSpPr>
        <p:grpSpPr>
          <a:xfrm>
            <a:off x="8233624" y="40350"/>
            <a:ext cx="413953" cy="396479"/>
            <a:chOff x="1083025" y="1878811"/>
            <a:chExt cx="1834900" cy="710408"/>
          </a:xfrm>
        </p:grpSpPr>
        <p:sp>
          <p:nvSpPr>
            <p:cNvPr id="444" name="Google Shape;444;p27"/>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445" name="Google Shape;445;p27"/>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46" name="Google Shape;446;p27"/>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27"/>
          <p:cNvGrpSpPr/>
          <p:nvPr/>
        </p:nvGrpSpPr>
        <p:grpSpPr>
          <a:xfrm>
            <a:off x="8618771" y="40592"/>
            <a:ext cx="413953" cy="396474"/>
            <a:chOff x="1083025" y="1878819"/>
            <a:chExt cx="1834900" cy="710399"/>
          </a:xfrm>
        </p:grpSpPr>
        <p:sp>
          <p:nvSpPr>
            <p:cNvPr id="448" name="Google Shape;448;p27"/>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449" name="Google Shape;449;p27"/>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50" name="Google Shape;450;p27"/>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2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28"/>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uFill>
                  <a:noFill/>
                </a:uFill>
                <a:hlinkClick r:id="rId3"/>
              </a:rPr>
              <a:t>Detect the Dominant Language</a:t>
            </a:r>
            <a:endParaRPr sz="3600"/>
          </a:p>
        </p:txBody>
      </p:sp>
      <p:pic>
        <p:nvPicPr>
          <p:cNvPr id="457" name="Google Shape;457;p28"/>
          <p:cNvPicPr preferRelativeResize="0"/>
          <p:nvPr/>
        </p:nvPicPr>
        <p:blipFill>
          <a:blip r:embed="rId4">
            <a:alphaModFix/>
          </a:blip>
          <a:stretch>
            <a:fillRect/>
          </a:stretch>
        </p:blipFill>
        <p:spPr>
          <a:xfrm>
            <a:off x="1188725" y="1324550"/>
            <a:ext cx="6442926" cy="3410350"/>
          </a:xfrm>
          <a:prstGeom prst="rect">
            <a:avLst/>
          </a:prstGeom>
          <a:noFill/>
          <a:ln>
            <a:noFill/>
          </a:ln>
        </p:spPr>
      </p:pic>
      <p:sp>
        <p:nvSpPr>
          <p:cNvPr id="458" name="Google Shape;458;p28"/>
          <p:cNvSpPr txBox="1"/>
          <p:nvPr>
            <p:ph idx="4294967295" type="body"/>
          </p:nvPr>
        </p:nvSpPr>
        <p:spPr>
          <a:xfrm>
            <a:off x="1188725" y="929775"/>
            <a:ext cx="6442800" cy="1534200"/>
          </a:xfrm>
          <a:prstGeom prst="rect">
            <a:avLst/>
          </a:prstGeom>
        </p:spPr>
        <p:txBody>
          <a:bodyPr anchorCtr="0" anchor="t" bIns="0" lIns="0" spcFirstLastPara="1" rIns="0" wrap="square" tIns="0">
            <a:noAutofit/>
          </a:bodyPr>
          <a:lstStyle/>
          <a:p>
            <a:pPr indent="0" lvl="0" marL="0" rtl="0" algn="just">
              <a:lnSpc>
                <a:spcPct val="100000"/>
              </a:lnSpc>
              <a:spcBef>
                <a:spcPts val="0"/>
              </a:spcBef>
              <a:spcAft>
                <a:spcPts val="0"/>
              </a:spcAft>
              <a:buNone/>
            </a:pPr>
            <a:r>
              <a:rPr lang="en" sz="1200">
                <a:solidFill>
                  <a:srgbClr val="FFFFFF"/>
                </a:solidFill>
                <a:latin typeface="Arial"/>
                <a:ea typeface="Arial"/>
                <a:cs typeface="Arial"/>
                <a:sym typeface="Arial"/>
              </a:rPr>
              <a:t>Amazon Comprehend can automatically identifies text written in over 100 languages and returns the dominant language with a confidence score to support that a language is dominant.</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t/>
            </a:r>
            <a:endParaRPr sz="1100">
              <a:solidFill>
                <a:srgbClr val="FFFFFF"/>
              </a:solidFill>
              <a:latin typeface="Arial"/>
              <a:ea typeface="Arial"/>
              <a:cs typeface="Arial"/>
              <a:sym typeface="Arial"/>
            </a:endParaRPr>
          </a:p>
          <a:p>
            <a:pPr indent="0" lvl="0" marL="0" rtl="0" algn="l">
              <a:spcBef>
                <a:spcPts val="1800"/>
              </a:spcBef>
              <a:spcAft>
                <a:spcPts val="0"/>
              </a:spcAft>
              <a:buNone/>
            </a:pPr>
            <a:r>
              <a:t/>
            </a:r>
            <a:endParaRPr b="1" sz="1100">
              <a:solidFill>
                <a:srgbClr val="FFFFFF"/>
              </a:solidFill>
              <a:latin typeface="Montserrat"/>
              <a:ea typeface="Montserrat"/>
              <a:cs typeface="Montserrat"/>
              <a:sym typeface="Montserrat"/>
            </a:endParaRPr>
          </a:p>
          <a:p>
            <a:pPr indent="0" lvl="0" marL="0" rtl="0" algn="just">
              <a:spcBef>
                <a:spcPts val="600"/>
              </a:spcBef>
              <a:spcAft>
                <a:spcPts val="0"/>
              </a:spcAft>
              <a:buNone/>
            </a:pPr>
            <a:r>
              <a:t/>
            </a:r>
            <a:endParaRPr sz="1800">
              <a:solidFill>
                <a:srgbClr val="FFFFFF"/>
              </a:solidFill>
            </a:endParaRPr>
          </a:p>
          <a:p>
            <a:pPr indent="0" lvl="0" marL="0" rtl="0" algn="just">
              <a:spcBef>
                <a:spcPts val="600"/>
              </a:spcBef>
              <a:spcAft>
                <a:spcPts val="0"/>
              </a:spcAft>
              <a:buNone/>
            </a:pPr>
            <a:r>
              <a:t/>
            </a:r>
            <a:endParaRPr sz="1100">
              <a:solidFill>
                <a:srgbClr val="FFFFFF"/>
              </a:solidFill>
            </a:endParaRPr>
          </a:p>
        </p:txBody>
      </p:sp>
      <p:grpSp>
        <p:nvGrpSpPr>
          <p:cNvPr id="459" name="Google Shape;459;p28"/>
          <p:cNvGrpSpPr/>
          <p:nvPr/>
        </p:nvGrpSpPr>
        <p:grpSpPr>
          <a:xfrm>
            <a:off x="6304075" y="40759"/>
            <a:ext cx="413953" cy="396472"/>
            <a:chOff x="1083025" y="1878822"/>
            <a:chExt cx="1834900" cy="710396"/>
          </a:xfrm>
        </p:grpSpPr>
        <p:sp>
          <p:nvSpPr>
            <p:cNvPr id="460" name="Google Shape;460;p28"/>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461" name="Google Shape;461;p2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2" name="Google Shape;462;p2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28"/>
          <p:cNvGrpSpPr/>
          <p:nvPr/>
        </p:nvGrpSpPr>
        <p:grpSpPr>
          <a:xfrm>
            <a:off x="6689527" y="40759"/>
            <a:ext cx="413953" cy="396472"/>
            <a:chOff x="1083025" y="1878822"/>
            <a:chExt cx="1834900" cy="710396"/>
          </a:xfrm>
        </p:grpSpPr>
        <p:sp>
          <p:nvSpPr>
            <p:cNvPr id="464" name="Google Shape;464;p28"/>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465" name="Google Shape;465;p2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6" name="Google Shape;466;p2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28"/>
          <p:cNvGrpSpPr/>
          <p:nvPr/>
        </p:nvGrpSpPr>
        <p:grpSpPr>
          <a:xfrm>
            <a:off x="7075633" y="40369"/>
            <a:ext cx="413953" cy="396466"/>
            <a:chOff x="1083025" y="1878833"/>
            <a:chExt cx="1834900" cy="710385"/>
          </a:xfrm>
        </p:grpSpPr>
        <p:sp>
          <p:nvSpPr>
            <p:cNvPr id="468" name="Google Shape;468;p28"/>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469" name="Google Shape;469;p2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0" name="Google Shape;470;p2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28"/>
          <p:cNvGrpSpPr/>
          <p:nvPr/>
        </p:nvGrpSpPr>
        <p:grpSpPr>
          <a:xfrm>
            <a:off x="7462059" y="40355"/>
            <a:ext cx="413953" cy="396474"/>
            <a:chOff x="1083025" y="1878819"/>
            <a:chExt cx="1834900" cy="710399"/>
          </a:xfrm>
        </p:grpSpPr>
        <p:sp>
          <p:nvSpPr>
            <p:cNvPr id="472" name="Google Shape;472;p28"/>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473" name="Google Shape;473;p2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4" name="Google Shape;474;p2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8"/>
          <p:cNvGrpSpPr/>
          <p:nvPr/>
        </p:nvGrpSpPr>
        <p:grpSpPr>
          <a:xfrm>
            <a:off x="7847198" y="40369"/>
            <a:ext cx="413953" cy="396466"/>
            <a:chOff x="1083025" y="1878833"/>
            <a:chExt cx="1834900" cy="710385"/>
          </a:xfrm>
        </p:grpSpPr>
        <p:sp>
          <p:nvSpPr>
            <p:cNvPr id="476" name="Google Shape;476;p28"/>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477" name="Google Shape;477;p2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8" name="Google Shape;478;p2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8"/>
          <p:cNvGrpSpPr/>
          <p:nvPr/>
        </p:nvGrpSpPr>
        <p:grpSpPr>
          <a:xfrm>
            <a:off x="8233624" y="40350"/>
            <a:ext cx="413953" cy="396479"/>
            <a:chOff x="1083025" y="1878811"/>
            <a:chExt cx="1834900" cy="710408"/>
          </a:xfrm>
        </p:grpSpPr>
        <p:sp>
          <p:nvSpPr>
            <p:cNvPr id="480" name="Google Shape;480;p28"/>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481" name="Google Shape;481;p2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2" name="Google Shape;482;p2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28"/>
          <p:cNvGrpSpPr/>
          <p:nvPr/>
        </p:nvGrpSpPr>
        <p:grpSpPr>
          <a:xfrm>
            <a:off x="8618771" y="40592"/>
            <a:ext cx="413953" cy="396474"/>
            <a:chOff x="1083025" y="1878819"/>
            <a:chExt cx="1834900" cy="710399"/>
          </a:xfrm>
        </p:grpSpPr>
        <p:sp>
          <p:nvSpPr>
            <p:cNvPr id="484" name="Google Shape;484;p28"/>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485" name="Google Shape;485;p2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6" name="Google Shape;486;p2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2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29"/>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Keyphrase Extraction</a:t>
            </a:r>
            <a:endParaRPr sz="3600"/>
          </a:p>
        </p:txBody>
      </p:sp>
      <p:sp>
        <p:nvSpPr>
          <p:cNvPr id="493" name="Google Shape;493;p29"/>
          <p:cNvSpPr txBox="1"/>
          <p:nvPr>
            <p:ph idx="4294967295" type="body"/>
          </p:nvPr>
        </p:nvSpPr>
        <p:spPr>
          <a:xfrm>
            <a:off x="1188725" y="929775"/>
            <a:ext cx="6442800" cy="1534200"/>
          </a:xfrm>
          <a:prstGeom prst="rect">
            <a:avLst/>
          </a:prstGeom>
        </p:spPr>
        <p:txBody>
          <a:bodyPr anchorCtr="0" anchor="t" bIns="0" lIns="0" spcFirstLastPara="1" rIns="0" wrap="square" tIns="0">
            <a:noAutofit/>
          </a:bodyPr>
          <a:lstStyle/>
          <a:p>
            <a:pPr indent="0" lvl="0" marL="0" rtl="0" algn="just">
              <a:lnSpc>
                <a:spcPct val="100000"/>
              </a:lnSpc>
              <a:spcBef>
                <a:spcPts val="0"/>
              </a:spcBef>
              <a:spcAft>
                <a:spcPts val="0"/>
              </a:spcAft>
              <a:buNone/>
            </a:pPr>
            <a:r>
              <a:rPr lang="en" sz="1200">
                <a:solidFill>
                  <a:srgbClr val="FFFFFF"/>
                </a:solidFill>
                <a:latin typeface="Arial"/>
                <a:ea typeface="Arial"/>
                <a:cs typeface="Arial"/>
                <a:sym typeface="Arial"/>
              </a:rPr>
              <a:t>Amazon Comprehe</a:t>
            </a:r>
            <a:r>
              <a:rPr lang="en" sz="1200">
                <a:solidFill>
                  <a:srgbClr val="FFFFFF"/>
                </a:solidFill>
                <a:latin typeface="Arial"/>
                <a:ea typeface="Arial"/>
                <a:cs typeface="Arial"/>
                <a:sym typeface="Arial"/>
              </a:rPr>
              <a:t>nd returns the key phrases or talking points and a confidence score to support that this is a key phrase.</a:t>
            </a:r>
            <a:endParaRPr sz="12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t/>
            </a:r>
            <a:endParaRPr sz="1200">
              <a:solidFill>
                <a:srgbClr val="FFFFFF"/>
              </a:solidFill>
              <a:latin typeface="Arial"/>
              <a:ea typeface="Arial"/>
              <a:cs typeface="Arial"/>
              <a:sym typeface="Arial"/>
            </a:endParaRPr>
          </a:p>
          <a:p>
            <a:pPr indent="0" lvl="0" marL="0" rtl="0" algn="l">
              <a:spcBef>
                <a:spcPts val="1800"/>
              </a:spcBef>
              <a:spcAft>
                <a:spcPts val="0"/>
              </a:spcAft>
              <a:buNone/>
            </a:pPr>
            <a:r>
              <a:t/>
            </a:r>
            <a:endParaRPr b="1" sz="1100">
              <a:solidFill>
                <a:srgbClr val="FFFFFF"/>
              </a:solidFill>
              <a:latin typeface="Montserrat"/>
              <a:ea typeface="Montserrat"/>
              <a:cs typeface="Montserrat"/>
              <a:sym typeface="Montserrat"/>
            </a:endParaRPr>
          </a:p>
          <a:p>
            <a:pPr indent="0" lvl="0" marL="0" rtl="0" algn="just">
              <a:spcBef>
                <a:spcPts val="600"/>
              </a:spcBef>
              <a:spcAft>
                <a:spcPts val="0"/>
              </a:spcAft>
              <a:buNone/>
            </a:pPr>
            <a:r>
              <a:t/>
            </a:r>
            <a:endParaRPr sz="1800">
              <a:solidFill>
                <a:srgbClr val="FFFFFF"/>
              </a:solidFill>
            </a:endParaRPr>
          </a:p>
          <a:p>
            <a:pPr indent="0" lvl="0" marL="0" rtl="0" algn="just">
              <a:spcBef>
                <a:spcPts val="600"/>
              </a:spcBef>
              <a:spcAft>
                <a:spcPts val="0"/>
              </a:spcAft>
              <a:buNone/>
            </a:pPr>
            <a:r>
              <a:t/>
            </a:r>
            <a:endParaRPr sz="1100">
              <a:solidFill>
                <a:srgbClr val="FFFFFF"/>
              </a:solidFill>
            </a:endParaRPr>
          </a:p>
        </p:txBody>
      </p:sp>
      <p:pic>
        <p:nvPicPr>
          <p:cNvPr id="494" name="Google Shape;494;p29"/>
          <p:cNvPicPr preferRelativeResize="0"/>
          <p:nvPr/>
        </p:nvPicPr>
        <p:blipFill>
          <a:blip r:embed="rId3">
            <a:alphaModFix/>
          </a:blip>
          <a:stretch>
            <a:fillRect/>
          </a:stretch>
        </p:blipFill>
        <p:spPr>
          <a:xfrm>
            <a:off x="1188725" y="1315175"/>
            <a:ext cx="6442800" cy="1782502"/>
          </a:xfrm>
          <a:prstGeom prst="rect">
            <a:avLst/>
          </a:prstGeom>
          <a:noFill/>
          <a:ln>
            <a:noFill/>
          </a:ln>
        </p:spPr>
      </p:pic>
      <p:pic>
        <p:nvPicPr>
          <p:cNvPr id="495" name="Google Shape;495;p29"/>
          <p:cNvPicPr preferRelativeResize="0"/>
          <p:nvPr/>
        </p:nvPicPr>
        <p:blipFill>
          <a:blip r:embed="rId4">
            <a:alphaModFix/>
          </a:blip>
          <a:stretch>
            <a:fillRect/>
          </a:stretch>
        </p:blipFill>
        <p:spPr>
          <a:xfrm>
            <a:off x="2995538" y="3181477"/>
            <a:ext cx="2829163" cy="1741023"/>
          </a:xfrm>
          <a:prstGeom prst="rect">
            <a:avLst/>
          </a:prstGeom>
          <a:noFill/>
          <a:ln>
            <a:noFill/>
          </a:ln>
        </p:spPr>
      </p:pic>
      <p:grpSp>
        <p:nvGrpSpPr>
          <p:cNvPr id="496" name="Google Shape;496;p29"/>
          <p:cNvGrpSpPr/>
          <p:nvPr/>
        </p:nvGrpSpPr>
        <p:grpSpPr>
          <a:xfrm>
            <a:off x="6304075" y="40759"/>
            <a:ext cx="413953" cy="396472"/>
            <a:chOff x="1083025" y="1878822"/>
            <a:chExt cx="1834900" cy="710396"/>
          </a:xfrm>
        </p:grpSpPr>
        <p:sp>
          <p:nvSpPr>
            <p:cNvPr id="497" name="Google Shape;497;p29"/>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498" name="Google Shape;498;p2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9" name="Google Shape;499;p2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9"/>
          <p:cNvGrpSpPr/>
          <p:nvPr/>
        </p:nvGrpSpPr>
        <p:grpSpPr>
          <a:xfrm>
            <a:off x="6689527" y="40759"/>
            <a:ext cx="413953" cy="396472"/>
            <a:chOff x="1083025" y="1878822"/>
            <a:chExt cx="1834900" cy="710396"/>
          </a:xfrm>
        </p:grpSpPr>
        <p:sp>
          <p:nvSpPr>
            <p:cNvPr id="501" name="Google Shape;501;p29"/>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502" name="Google Shape;502;p2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03" name="Google Shape;503;p2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29"/>
          <p:cNvGrpSpPr/>
          <p:nvPr/>
        </p:nvGrpSpPr>
        <p:grpSpPr>
          <a:xfrm>
            <a:off x="7075633" y="40369"/>
            <a:ext cx="413953" cy="396466"/>
            <a:chOff x="1083025" y="1878833"/>
            <a:chExt cx="1834900" cy="710385"/>
          </a:xfrm>
        </p:grpSpPr>
        <p:sp>
          <p:nvSpPr>
            <p:cNvPr id="505" name="Google Shape;505;p29"/>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506" name="Google Shape;506;p2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07" name="Google Shape;507;p2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9"/>
          <p:cNvGrpSpPr/>
          <p:nvPr/>
        </p:nvGrpSpPr>
        <p:grpSpPr>
          <a:xfrm>
            <a:off x="7462059" y="40355"/>
            <a:ext cx="413953" cy="396474"/>
            <a:chOff x="1083025" y="1878819"/>
            <a:chExt cx="1834900" cy="710399"/>
          </a:xfrm>
        </p:grpSpPr>
        <p:sp>
          <p:nvSpPr>
            <p:cNvPr id="509" name="Google Shape;509;p29"/>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510" name="Google Shape;510;p2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11" name="Google Shape;511;p2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9"/>
          <p:cNvGrpSpPr/>
          <p:nvPr/>
        </p:nvGrpSpPr>
        <p:grpSpPr>
          <a:xfrm>
            <a:off x="7847198" y="40369"/>
            <a:ext cx="413953" cy="396466"/>
            <a:chOff x="1083025" y="1878833"/>
            <a:chExt cx="1834900" cy="710385"/>
          </a:xfrm>
        </p:grpSpPr>
        <p:sp>
          <p:nvSpPr>
            <p:cNvPr id="513" name="Google Shape;513;p29"/>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514" name="Google Shape;514;p2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15" name="Google Shape;515;p2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9"/>
          <p:cNvGrpSpPr/>
          <p:nvPr/>
        </p:nvGrpSpPr>
        <p:grpSpPr>
          <a:xfrm>
            <a:off x="8233624" y="40350"/>
            <a:ext cx="413953" cy="396479"/>
            <a:chOff x="1083025" y="1878811"/>
            <a:chExt cx="1834900" cy="710408"/>
          </a:xfrm>
        </p:grpSpPr>
        <p:sp>
          <p:nvSpPr>
            <p:cNvPr id="517" name="Google Shape;517;p29"/>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518" name="Google Shape;518;p2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19" name="Google Shape;519;p2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29"/>
          <p:cNvGrpSpPr/>
          <p:nvPr/>
        </p:nvGrpSpPr>
        <p:grpSpPr>
          <a:xfrm>
            <a:off x="8618771" y="40592"/>
            <a:ext cx="413953" cy="396474"/>
            <a:chOff x="1083025" y="1878819"/>
            <a:chExt cx="1834900" cy="710399"/>
          </a:xfrm>
        </p:grpSpPr>
        <p:sp>
          <p:nvSpPr>
            <p:cNvPr id="521" name="Google Shape;521;p29"/>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522" name="Google Shape;522;p2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23" name="Google Shape;523;p2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30"/>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just">
              <a:lnSpc>
                <a:spcPct val="115000"/>
              </a:lnSpc>
              <a:spcBef>
                <a:spcPts val="600"/>
              </a:spcBef>
              <a:spcAft>
                <a:spcPts val="0"/>
              </a:spcAft>
              <a:buNone/>
            </a:pPr>
            <a:r>
              <a:rPr lang="en" sz="3600"/>
              <a:t>Entity Recognition</a:t>
            </a:r>
            <a:endParaRPr sz="3600"/>
          </a:p>
        </p:txBody>
      </p:sp>
      <p:sp>
        <p:nvSpPr>
          <p:cNvPr id="530" name="Google Shape;530;p30"/>
          <p:cNvSpPr txBox="1"/>
          <p:nvPr>
            <p:ph idx="4294967295" type="body"/>
          </p:nvPr>
        </p:nvSpPr>
        <p:spPr>
          <a:xfrm>
            <a:off x="1188725" y="929775"/>
            <a:ext cx="6442800" cy="1534200"/>
          </a:xfrm>
          <a:prstGeom prst="rect">
            <a:avLst/>
          </a:prstGeom>
        </p:spPr>
        <p:txBody>
          <a:bodyPr anchorCtr="0" anchor="t" bIns="0" lIns="0" spcFirstLastPara="1" rIns="0" wrap="square" tIns="0">
            <a:noAutofit/>
          </a:bodyPr>
          <a:lstStyle/>
          <a:p>
            <a:pPr indent="0" lvl="0" marL="0" rtl="0" algn="just">
              <a:lnSpc>
                <a:spcPct val="100000"/>
              </a:lnSpc>
              <a:spcBef>
                <a:spcPts val="0"/>
              </a:spcBef>
              <a:spcAft>
                <a:spcPts val="0"/>
              </a:spcAft>
              <a:buNone/>
            </a:pPr>
            <a:r>
              <a:rPr lang="en" sz="1200">
                <a:solidFill>
                  <a:srgbClr val="FFFFFF"/>
                </a:solidFill>
                <a:latin typeface="Arial"/>
                <a:ea typeface="Arial"/>
                <a:cs typeface="Arial"/>
                <a:sym typeface="Arial"/>
              </a:rPr>
              <a:t>The Entity Recognition API returns the named entities ("People," "Places," "Locations," etc.) that are automatically categorized based on the provided text.</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t/>
            </a:r>
            <a:endParaRPr sz="1100">
              <a:solidFill>
                <a:srgbClr val="FFFFFF"/>
              </a:solidFill>
              <a:latin typeface="Arial"/>
              <a:ea typeface="Arial"/>
              <a:cs typeface="Arial"/>
              <a:sym typeface="Arial"/>
            </a:endParaRPr>
          </a:p>
          <a:p>
            <a:pPr indent="0" lvl="0" marL="0" rtl="0" algn="l">
              <a:spcBef>
                <a:spcPts val="1800"/>
              </a:spcBef>
              <a:spcAft>
                <a:spcPts val="0"/>
              </a:spcAft>
              <a:buNone/>
            </a:pPr>
            <a:r>
              <a:t/>
            </a:r>
            <a:endParaRPr b="1" sz="1100">
              <a:solidFill>
                <a:srgbClr val="FFFFFF"/>
              </a:solidFill>
              <a:latin typeface="Montserrat"/>
              <a:ea typeface="Montserrat"/>
              <a:cs typeface="Montserrat"/>
              <a:sym typeface="Montserrat"/>
            </a:endParaRPr>
          </a:p>
          <a:p>
            <a:pPr indent="0" lvl="0" marL="0" rtl="0" algn="just">
              <a:spcBef>
                <a:spcPts val="600"/>
              </a:spcBef>
              <a:spcAft>
                <a:spcPts val="0"/>
              </a:spcAft>
              <a:buNone/>
            </a:pPr>
            <a:r>
              <a:t/>
            </a:r>
            <a:endParaRPr sz="1800">
              <a:solidFill>
                <a:srgbClr val="FFFFFF"/>
              </a:solidFill>
            </a:endParaRPr>
          </a:p>
          <a:p>
            <a:pPr indent="0" lvl="0" marL="0" rtl="0" algn="just">
              <a:spcBef>
                <a:spcPts val="600"/>
              </a:spcBef>
              <a:spcAft>
                <a:spcPts val="0"/>
              </a:spcAft>
              <a:buNone/>
            </a:pPr>
            <a:r>
              <a:t/>
            </a:r>
            <a:endParaRPr sz="1100">
              <a:solidFill>
                <a:srgbClr val="FFFFFF"/>
              </a:solidFill>
            </a:endParaRPr>
          </a:p>
        </p:txBody>
      </p:sp>
      <p:pic>
        <p:nvPicPr>
          <p:cNvPr id="531" name="Google Shape;531;p30"/>
          <p:cNvPicPr preferRelativeResize="0"/>
          <p:nvPr/>
        </p:nvPicPr>
        <p:blipFill>
          <a:blip r:embed="rId3">
            <a:alphaModFix/>
          </a:blip>
          <a:stretch>
            <a:fillRect/>
          </a:stretch>
        </p:blipFill>
        <p:spPr>
          <a:xfrm>
            <a:off x="1188725" y="1345825"/>
            <a:ext cx="6442800" cy="1348501"/>
          </a:xfrm>
          <a:prstGeom prst="rect">
            <a:avLst/>
          </a:prstGeom>
          <a:noFill/>
          <a:ln>
            <a:noFill/>
          </a:ln>
        </p:spPr>
      </p:pic>
      <p:pic>
        <p:nvPicPr>
          <p:cNvPr id="532" name="Google Shape;532;p30"/>
          <p:cNvPicPr preferRelativeResize="0"/>
          <p:nvPr/>
        </p:nvPicPr>
        <p:blipFill>
          <a:blip r:embed="rId4">
            <a:alphaModFix/>
          </a:blip>
          <a:stretch>
            <a:fillRect/>
          </a:stretch>
        </p:blipFill>
        <p:spPr>
          <a:xfrm>
            <a:off x="2309250" y="2846726"/>
            <a:ext cx="4201755" cy="2144374"/>
          </a:xfrm>
          <a:prstGeom prst="rect">
            <a:avLst/>
          </a:prstGeom>
          <a:noFill/>
          <a:ln>
            <a:noFill/>
          </a:ln>
        </p:spPr>
      </p:pic>
      <p:grpSp>
        <p:nvGrpSpPr>
          <p:cNvPr id="533" name="Google Shape;533;p30"/>
          <p:cNvGrpSpPr/>
          <p:nvPr/>
        </p:nvGrpSpPr>
        <p:grpSpPr>
          <a:xfrm>
            <a:off x="6304075" y="40759"/>
            <a:ext cx="413953" cy="396472"/>
            <a:chOff x="1083025" y="1878822"/>
            <a:chExt cx="1834900" cy="710396"/>
          </a:xfrm>
        </p:grpSpPr>
        <p:sp>
          <p:nvSpPr>
            <p:cNvPr id="534" name="Google Shape;534;p30"/>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535" name="Google Shape;535;p3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6" name="Google Shape;536;p3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0"/>
          <p:cNvGrpSpPr/>
          <p:nvPr/>
        </p:nvGrpSpPr>
        <p:grpSpPr>
          <a:xfrm>
            <a:off x="6689527" y="40759"/>
            <a:ext cx="413953" cy="396472"/>
            <a:chOff x="1083025" y="1878822"/>
            <a:chExt cx="1834900" cy="710396"/>
          </a:xfrm>
        </p:grpSpPr>
        <p:sp>
          <p:nvSpPr>
            <p:cNvPr id="538" name="Google Shape;538;p30"/>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539" name="Google Shape;539;p3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0" name="Google Shape;540;p3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30"/>
          <p:cNvGrpSpPr/>
          <p:nvPr/>
        </p:nvGrpSpPr>
        <p:grpSpPr>
          <a:xfrm>
            <a:off x="7075633" y="40369"/>
            <a:ext cx="413953" cy="396466"/>
            <a:chOff x="1083025" y="1878833"/>
            <a:chExt cx="1834900" cy="710385"/>
          </a:xfrm>
        </p:grpSpPr>
        <p:sp>
          <p:nvSpPr>
            <p:cNvPr id="542" name="Google Shape;542;p30"/>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543" name="Google Shape;543;p3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4" name="Google Shape;544;p3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0"/>
          <p:cNvGrpSpPr/>
          <p:nvPr/>
        </p:nvGrpSpPr>
        <p:grpSpPr>
          <a:xfrm>
            <a:off x="7462059" y="40355"/>
            <a:ext cx="413953" cy="396474"/>
            <a:chOff x="1083025" y="1878819"/>
            <a:chExt cx="1834900" cy="710399"/>
          </a:xfrm>
        </p:grpSpPr>
        <p:sp>
          <p:nvSpPr>
            <p:cNvPr id="546" name="Google Shape;546;p30"/>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547" name="Google Shape;547;p3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8" name="Google Shape;548;p3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0"/>
          <p:cNvGrpSpPr/>
          <p:nvPr/>
        </p:nvGrpSpPr>
        <p:grpSpPr>
          <a:xfrm>
            <a:off x="7847198" y="40369"/>
            <a:ext cx="413953" cy="396466"/>
            <a:chOff x="1083025" y="1878833"/>
            <a:chExt cx="1834900" cy="710385"/>
          </a:xfrm>
        </p:grpSpPr>
        <p:sp>
          <p:nvSpPr>
            <p:cNvPr id="550" name="Google Shape;550;p30"/>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551" name="Google Shape;551;p3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2" name="Google Shape;552;p3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0"/>
          <p:cNvGrpSpPr/>
          <p:nvPr/>
        </p:nvGrpSpPr>
        <p:grpSpPr>
          <a:xfrm>
            <a:off x="8233624" y="40350"/>
            <a:ext cx="413953" cy="396479"/>
            <a:chOff x="1083025" y="1878811"/>
            <a:chExt cx="1834900" cy="710408"/>
          </a:xfrm>
        </p:grpSpPr>
        <p:sp>
          <p:nvSpPr>
            <p:cNvPr id="554" name="Google Shape;554;p30"/>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555" name="Google Shape;555;p3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6" name="Google Shape;556;p3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0"/>
          <p:cNvGrpSpPr/>
          <p:nvPr/>
        </p:nvGrpSpPr>
        <p:grpSpPr>
          <a:xfrm>
            <a:off x="8618771" y="40592"/>
            <a:ext cx="413953" cy="396474"/>
            <a:chOff x="1083025" y="1878819"/>
            <a:chExt cx="1834900" cy="710399"/>
          </a:xfrm>
        </p:grpSpPr>
        <p:sp>
          <p:nvSpPr>
            <p:cNvPr id="558" name="Google Shape;558;p30"/>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559" name="Google Shape;559;p3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0" name="Google Shape;560;p3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3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31"/>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just">
              <a:lnSpc>
                <a:spcPct val="115000"/>
              </a:lnSpc>
              <a:spcBef>
                <a:spcPts val="600"/>
              </a:spcBef>
              <a:spcAft>
                <a:spcPts val="0"/>
              </a:spcAft>
              <a:buNone/>
            </a:pPr>
            <a:r>
              <a:rPr lang="en" sz="3600"/>
              <a:t>Sentiment Analysis</a:t>
            </a:r>
            <a:endParaRPr sz="3600"/>
          </a:p>
        </p:txBody>
      </p:sp>
      <p:sp>
        <p:nvSpPr>
          <p:cNvPr id="567" name="Google Shape;567;p31"/>
          <p:cNvSpPr txBox="1"/>
          <p:nvPr>
            <p:ph idx="4294967295" type="body"/>
          </p:nvPr>
        </p:nvSpPr>
        <p:spPr>
          <a:xfrm>
            <a:off x="1188725" y="929775"/>
            <a:ext cx="6442800" cy="1534200"/>
          </a:xfrm>
          <a:prstGeom prst="rect">
            <a:avLst/>
          </a:prstGeom>
        </p:spPr>
        <p:txBody>
          <a:bodyPr anchorCtr="0" anchor="t" bIns="0" lIns="0" spcFirstLastPara="1" rIns="0" wrap="square" tIns="0">
            <a:noAutofit/>
          </a:bodyPr>
          <a:lstStyle/>
          <a:p>
            <a:pPr indent="0" lvl="0" marL="0" rtl="0" algn="just">
              <a:lnSpc>
                <a:spcPct val="100000"/>
              </a:lnSpc>
              <a:spcBef>
                <a:spcPts val="0"/>
              </a:spcBef>
              <a:spcAft>
                <a:spcPts val="0"/>
              </a:spcAft>
              <a:buNone/>
            </a:pPr>
            <a:r>
              <a:rPr lang="en" sz="1200">
                <a:solidFill>
                  <a:srgbClr val="FFFFFF"/>
                </a:solidFill>
                <a:latin typeface="Arial"/>
                <a:ea typeface="Arial"/>
                <a:cs typeface="Arial"/>
                <a:sym typeface="Arial"/>
              </a:rPr>
              <a:t>The following Python program detects the sentiment of input text. You must specify the language of the input text.</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t/>
            </a:r>
            <a:endParaRPr sz="1100">
              <a:solidFill>
                <a:srgbClr val="FFFFFF"/>
              </a:solidFill>
              <a:latin typeface="Arial"/>
              <a:ea typeface="Arial"/>
              <a:cs typeface="Arial"/>
              <a:sym typeface="Arial"/>
            </a:endParaRPr>
          </a:p>
          <a:p>
            <a:pPr indent="0" lvl="0" marL="0" rtl="0" algn="l">
              <a:spcBef>
                <a:spcPts val="1800"/>
              </a:spcBef>
              <a:spcAft>
                <a:spcPts val="0"/>
              </a:spcAft>
              <a:buNone/>
            </a:pPr>
            <a:r>
              <a:t/>
            </a:r>
            <a:endParaRPr b="1" sz="1100">
              <a:solidFill>
                <a:srgbClr val="FFFFFF"/>
              </a:solidFill>
              <a:latin typeface="Montserrat"/>
              <a:ea typeface="Montserrat"/>
              <a:cs typeface="Montserrat"/>
              <a:sym typeface="Montserrat"/>
            </a:endParaRPr>
          </a:p>
          <a:p>
            <a:pPr indent="0" lvl="0" marL="0" rtl="0" algn="just">
              <a:spcBef>
                <a:spcPts val="600"/>
              </a:spcBef>
              <a:spcAft>
                <a:spcPts val="0"/>
              </a:spcAft>
              <a:buNone/>
            </a:pPr>
            <a:r>
              <a:t/>
            </a:r>
            <a:endParaRPr sz="1800">
              <a:solidFill>
                <a:srgbClr val="FFFFFF"/>
              </a:solidFill>
            </a:endParaRPr>
          </a:p>
          <a:p>
            <a:pPr indent="0" lvl="0" marL="0" rtl="0" algn="just">
              <a:spcBef>
                <a:spcPts val="600"/>
              </a:spcBef>
              <a:spcAft>
                <a:spcPts val="0"/>
              </a:spcAft>
              <a:buNone/>
            </a:pPr>
            <a:r>
              <a:t/>
            </a:r>
            <a:endParaRPr sz="1100">
              <a:solidFill>
                <a:srgbClr val="FFFFFF"/>
              </a:solidFill>
            </a:endParaRPr>
          </a:p>
        </p:txBody>
      </p:sp>
      <p:pic>
        <p:nvPicPr>
          <p:cNvPr id="568" name="Google Shape;568;p31"/>
          <p:cNvPicPr preferRelativeResize="0"/>
          <p:nvPr/>
        </p:nvPicPr>
        <p:blipFill>
          <a:blip r:embed="rId3">
            <a:alphaModFix/>
          </a:blip>
          <a:stretch>
            <a:fillRect/>
          </a:stretch>
        </p:blipFill>
        <p:spPr>
          <a:xfrm>
            <a:off x="1188725" y="1376425"/>
            <a:ext cx="6442800" cy="1710255"/>
          </a:xfrm>
          <a:prstGeom prst="rect">
            <a:avLst/>
          </a:prstGeom>
          <a:noFill/>
          <a:ln>
            <a:noFill/>
          </a:ln>
        </p:spPr>
      </p:pic>
      <p:pic>
        <p:nvPicPr>
          <p:cNvPr id="569" name="Google Shape;569;p31"/>
          <p:cNvPicPr preferRelativeResize="0"/>
          <p:nvPr/>
        </p:nvPicPr>
        <p:blipFill>
          <a:blip r:embed="rId4">
            <a:alphaModFix/>
          </a:blip>
          <a:stretch>
            <a:fillRect/>
          </a:stretch>
        </p:blipFill>
        <p:spPr>
          <a:xfrm>
            <a:off x="1188726" y="3158725"/>
            <a:ext cx="6442800" cy="1372230"/>
          </a:xfrm>
          <a:prstGeom prst="rect">
            <a:avLst/>
          </a:prstGeom>
          <a:noFill/>
          <a:ln>
            <a:noFill/>
          </a:ln>
        </p:spPr>
      </p:pic>
      <p:grpSp>
        <p:nvGrpSpPr>
          <p:cNvPr id="570" name="Google Shape;570;p31"/>
          <p:cNvGrpSpPr/>
          <p:nvPr/>
        </p:nvGrpSpPr>
        <p:grpSpPr>
          <a:xfrm>
            <a:off x="6304075" y="40759"/>
            <a:ext cx="413953" cy="396472"/>
            <a:chOff x="1083025" y="1878822"/>
            <a:chExt cx="1834900" cy="710396"/>
          </a:xfrm>
        </p:grpSpPr>
        <p:sp>
          <p:nvSpPr>
            <p:cNvPr id="571" name="Google Shape;571;p31"/>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572" name="Google Shape;572;p3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3" name="Google Shape;573;p3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1"/>
          <p:cNvGrpSpPr/>
          <p:nvPr/>
        </p:nvGrpSpPr>
        <p:grpSpPr>
          <a:xfrm>
            <a:off x="6689527" y="40759"/>
            <a:ext cx="413953" cy="396472"/>
            <a:chOff x="1083025" y="1878822"/>
            <a:chExt cx="1834900" cy="710396"/>
          </a:xfrm>
        </p:grpSpPr>
        <p:sp>
          <p:nvSpPr>
            <p:cNvPr id="575" name="Google Shape;575;p31"/>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576" name="Google Shape;576;p3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7" name="Google Shape;577;p3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31"/>
          <p:cNvGrpSpPr/>
          <p:nvPr/>
        </p:nvGrpSpPr>
        <p:grpSpPr>
          <a:xfrm>
            <a:off x="7075633" y="40369"/>
            <a:ext cx="413953" cy="396466"/>
            <a:chOff x="1083025" y="1878833"/>
            <a:chExt cx="1834900" cy="710385"/>
          </a:xfrm>
        </p:grpSpPr>
        <p:sp>
          <p:nvSpPr>
            <p:cNvPr id="579" name="Google Shape;579;p31"/>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580" name="Google Shape;580;p3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81" name="Google Shape;581;p3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31"/>
          <p:cNvGrpSpPr/>
          <p:nvPr/>
        </p:nvGrpSpPr>
        <p:grpSpPr>
          <a:xfrm>
            <a:off x="7462059" y="40355"/>
            <a:ext cx="413953" cy="396474"/>
            <a:chOff x="1083025" y="1878819"/>
            <a:chExt cx="1834900" cy="710399"/>
          </a:xfrm>
        </p:grpSpPr>
        <p:sp>
          <p:nvSpPr>
            <p:cNvPr id="583" name="Google Shape;583;p31"/>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584" name="Google Shape;584;p3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85" name="Google Shape;585;p3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31"/>
          <p:cNvGrpSpPr/>
          <p:nvPr/>
        </p:nvGrpSpPr>
        <p:grpSpPr>
          <a:xfrm>
            <a:off x="7847198" y="40369"/>
            <a:ext cx="413953" cy="396466"/>
            <a:chOff x="1083025" y="1878833"/>
            <a:chExt cx="1834900" cy="710385"/>
          </a:xfrm>
        </p:grpSpPr>
        <p:sp>
          <p:nvSpPr>
            <p:cNvPr id="587" name="Google Shape;587;p31"/>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588" name="Google Shape;588;p3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89" name="Google Shape;589;p3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1"/>
          <p:cNvGrpSpPr/>
          <p:nvPr/>
        </p:nvGrpSpPr>
        <p:grpSpPr>
          <a:xfrm>
            <a:off x="8233624" y="40350"/>
            <a:ext cx="413953" cy="396479"/>
            <a:chOff x="1083025" y="1878811"/>
            <a:chExt cx="1834900" cy="710408"/>
          </a:xfrm>
        </p:grpSpPr>
        <p:sp>
          <p:nvSpPr>
            <p:cNvPr id="591" name="Google Shape;591;p31"/>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592" name="Google Shape;592;p3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3" name="Google Shape;593;p3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31"/>
          <p:cNvGrpSpPr/>
          <p:nvPr/>
        </p:nvGrpSpPr>
        <p:grpSpPr>
          <a:xfrm>
            <a:off x="8618771" y="40592"/>
            <a:ext cx="413953" cy="396474"/>
            <a:chOff x="1083025" y="1878819"/>
            <a:chExt cx="1834900" cy="710399"/>
          </a:xfrm>
        </p:grpSpPr>
        <p:sp>
          <p:nvSpPr>
            <p:cNvPr id="595" name="Google Shape;595;p31"/>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596" name="Google Shape;596;p3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7" name="Google Shape;597;p3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3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32"/>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just">
              <a:lnSpc>
                <a:spcPct val="115000"/>
              </a:lnSpc>
              <a:spcBef>
                <a:spcPts val="600"/>
              </a:spcBef>
              <a:spcAft>
                <a:spcPts val="0"/>
              </a:spcAft>
              <a:buNone/>
            </a:pPr>
            <a:r>
              <a:rPr lang="en" sz="3600"/>
              <a:t>Sentiment Analysis</a:t>
            </a:r>
            <a:endParaRPr sz="3600"/>
          </a:p>
        </p:txBody>
      </p:sp>
      <p:sp>
        <p:nvSpPr>
          <p:cNvPr id="604" name="Google Shape;604;p32"/>
          <p:cNvSpPr txBox="1"/>
          <p:nvPr>
            <p:ph idx="4294967295" type="body"/>
          </p:nvPr>
        </p:nvSpPr>
        <p:spPr>
          <a:xfrm>
            <a:off x="1188725" y="929775"/>
            <a:ext cx="6442800" cy="1534200"/>
          </a:xfrm>
          <a:prstGeom prst="rect">
            <a:avLst/>
          </a:prstGeom>
        </p:spPr>
        <p:txBody>
          <a:bodyPr anchorCtr="0" anchor="t" bIns="0" lIns="0" spcFirstLastPara="1" rIns="0" wrap="square" tIns="0">
            <a:noAutofit/>
          </a:bodyPr>
          <a:lstStyle/>
          <a:p>
            <a:pPr indent="0" lvl="0" marL="0" rtl="0" algn="just">
              <a:lnSpc>
                <a:spcPct val="100000"/>
              </a:lnSpc>
              <a:spcBef>
                <a:spcPts val="0"/>
              </a:spcBef>
              <a:spcAft>
                <a:spcPts val="0"/>
              </a:spcAft>
              <a:buNone/>
            </a:pPr>
            <a:r>
              <a:rPr lang="en" sz="1200">
                <a:solidFill>
                  <a:srgbClr val="FFFFFF"/>
                </a:solidFill>
                <a:latin typeface="Arial"/>
                <a:ea typeface="Arial"/>
                <a:cs typeface="Arial"/>
                <a:sym typeface="Arial"/>
              </a:rPr>
              <a:t>The following Python program detects the sentiment of input text. You must specify the language of the input text.</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t/>
            </a:r>
            <a:endParaRPr sz="1100">
              <a:solidFill>
                <a:srgbClr val="FFFFFF"/>
              </a:solidFill>
              <a:latin typeface="Arial"/>
              <a:ea typeface="Arial"/>
              <a:cs typeface="Arial"/>
              <a:sym typeface="Arial"/>
            </a:endParaRPr>
          </a:p>
          <a:p>
            <a:pPr indent="0" lvl="0" marL="0" rtl="0" algn="l">
              <a:spcBef>
                <a:spcPts val="1800"/>
              </a:spcBef>
              <a:spcAft>
                <a:spcPts val="0"/>
              </a:spcAft>
              <a:buNone/>
            </a:pPr>
            <a:r>
              <a:t/>
            </a:r>
            <a:endParaRPr b="1" sz="1100">
              <a:solidFill>
                <a:srgbClr val="FFFFFF"/>
              </a:solidFill>
              <a:latin typeface="Montserrat"/>
              <a:ea typeface="Montserrat"/>
              <a:cs typeface="Montserrat"/>
              <a:sym typeface="Montserrat"/>
            </a:endParaRPr>
          </a:p>
          <a:p>
            <a:pPr indent="0" lvl="0" marL="0" rtl="0" algn="just">
              <a:spcBef>
                <a:spcPts val="600"/>
              </a:spcBef>
              <a:spcAft>
                <a:spcPts val="0"/>
              </a:spcAft>
              <a:buNone/>
            </a:pPr>
            <a:r>
              <a:t/>
            </a:r>
            <a:endParaRPr sz="1800">
              <a:solidFill>
                <a:srgbClr val="FFFFFF"/>
              </a:solidFill>
            </a:endParaRPr>
          </a:p>
          <a:p>
            <a:pPr indent="0" lvl="0" marL="0" rtl="0" algn="just">
              <a:spcBef>
                <a:spcPts val="600"/>
              </a:spcBef>
              <a:spcAft>
                <a:spcPts val="0"/>
              </a:spcAft>
              <a:buNone/>
            </a:pPr>
            <a:r>
              <a:t/>
            </a:r>
            <a:endParaRPr sz="1100">
              <a:solidFill>
                <a:srgbClr val="FFFFFF"/>
              </a:solidFill>
            </a:endParaRPr>
          </a:p>
        </p:txBody>
      </p:sp>
      <p:pic>
        <p:nvPicPr>
          <p:cNvPr id="605" name="Google Shape;605;p32"/>
          <p:cNvPicPr preferRelativeResize="0"/>
          <p:nvPr/>
        </p:nvPicPr>
        <p:blipFill>
          <a:blip r:embed="rId3">
            <a:alphaModFix/>
          </a:blip>
          <a:stretch>
            <a:fillRect/>
          </a:stretch>
        </p:blipFill>
        <p:spPr>
          <a:xfrm>
            <a:off x="1188725" y="1407875"/>
            <a:ext cx="6442801" cy="1661677"/>
          </a:xfrm>
          <a:prstGeom prst="rect">
            <a:avLst/>
          </a:prstGeom>
          <a:noFill/>
          <a:ln>
            <a:noFill/>
          </a:ln>
        </p:spPr>
      </p:pic>
      <p:pic>
        <p:nvPicPr>
          <p:cNvPr id="606" name="Google Shape;606;p32"/>
          <p:cNvPicPr preferRelativeResize="0"/>
          <p:nvPr/>
        </p:nvPicPr>
        <p:blipFill>
          <a:blip r:embed="rId4">
            <a:alphaModFix/>
          </a:blip>
          <a:stretch>
            <a:fillRect/>
          </a:stretch>
        </p:blipFill>
        <p:spPr>
          <a:xfrm>
            <a:off x="1188725" y="3176025"/>
            <a:ext cx="6442801" cy="1709938"/>
          </a:xfrm>
          <a:prstGeom prst="rect">
            <a:avLst/>
          </a:prstGeom>
          <a:noFill/>
          <a:ln>
            <a:noFill/>
          </a:ln>
        </p:spPr>
      </p:pic>
      <p:grpSp>
        <p:nvGrpSpPr>
          <p:cNvPr id="607" name="Google Shape;607;p32"/>
          <p:cNvGrpSpPr/>
          <p:nvPr/>
        </p:nvGrpSpPr>
        <p:grpSpPr>
          <a:xfrm>
            <a:off x="6304075" y="40759"/>
            <a:ext cx="413953" cy="396472"/>
            <a:chOff x="1083025" y="1878822"/>
            <a:chExt cx="1834900" cy="710396"/>
          </a:xfrm>
        </p:grpSpPr>
        <p:sp>
          <p:nvSpPr>
            <p:cNvPr id="608" name="Google Shape;608;p32"/>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609" name="Google Shape;609;p3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0" name="Google Shape;610;p3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32"/>
          <p:cNvGrpSpPr/>
          <p:nvPr/>
        </p:nvGrpSpPr>
        <p:grpSpPr>
          <a:xfrm>
            <a:off x="6689527" y="40759"/>
            <a:ext cx="413953" cy="396472"/>
            <a:chOff x="1083025" y="1878822"/>
            <a:chExt cx="1834900" cy="710396"/>
          </a:xfrm>
        </p:grpSpPr>
        <p:sp>
          <p:nvSpPr>
            <p:cNvPr id="612" name="Google Shape;612;p32"/>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613" name="Google Shape;613;p3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4" name="Google Shape;614;p3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2"/>
          <p:cNvGrpSpPr/>
          <p:nvPr/>
        </p:nvGrpSpPr>
        <p:grpSpPr>
          <a:xfrm>
            <a:off x="7075633" y="40369"/>
            <a:ext cx="413953" cy="396466"/>
            <a:chOff x="1083025" y="1878833"/>
            <a:chExt cx="1834900" cy="710385"/>
          </a:xfrm>
        </p:grpSpPr>
        <p:sp>
          <p:nvSpPr>
            <p:cNvPr id="616" name="Google Shape;616;p32"/>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617" name="Google Shape;617;p3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8" name="Google Shape;618;p3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32"/>
          <p:cNvGrpSpPr/>
          <p:nvPr/>
        </p:nvGrpSpPr>
        <p:grpSpPr>
          <a:xfrm>
            <a:off x="7462059" y="40355"/>
            <a:ext cx="413953" cy="396474"/>
            <a:chOff x="1083025" y="1878819"/>
            <a:chExt cx="1834900" cy="710399"/>
          </a:xfrm>
        </p:grpSpPr>
        <p:sp>
          <p:nvSpPr>
            <p:cNvPr id="620" name="Google Shape;620;p32"/>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621" name="Google Shape;621;p3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22" name="Google Shape;622;p3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32"/>
          <p:cNvGrpSpPr/>
          <p:nvPr/>
        </p:nvGrpSpPr>
        <p:grpSpPr>
          <a:xfrm>
            <a:off x="7847198" y="40369"/>
            <a:ext cx="413953" cy="396466"/>
            <a:chOff x="1083025" y="1878833"/>
            <a:chExt cx="1834900" cy="710385"/>
          </a:xfrm>
        </p:grpSpPr>
        <p:sp>
          <p:nvSpPr>
            <p:cNvPr id="624" name="Google Shape;624;p32"/>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625" name="Google Shape;625;p3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26" name="Google Shape;626;p3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2"/>
          <p:cNvGrpSpPr/>
          <p:nvPr/>
        </p:nvGrpSpPr>
        <p:grpSpPr>
          <a:xfrm>
            <a:off x="8233624" y="40350"/>
            <a:ext cx="413953" cy="396479"/>
            <a:chOff x="1083025" y="1878811"/>
            <a:chExt cx="1834900" cy="710408"/>
          </a:xfrm>
        </p:grpSpPr>
        <p:sp>
          <p:nvSpPr>
            <p:cNvPr id="628" name="Google Shape;628;p32"/>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629" name="Google Shape;629;p3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0" name="Google Shape;630;p3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32"/>
          <p:cNvGrpSpPr/>
          <p:nvPr/>
        </p:nvGrpSpPr>
        <p:grpSpPr>
          <a:xfrm>
            <a:off x="8618771" y="40592"/>
            <a:ext cx="413953" cy="396474"/>
            <a:chOff x="1083025" y="1878819"/>
            <a:chExt cx="1834900" cy="710399"/>
          </a:xfrm>
        </p:grpSpPr>
        <p:sp>
          <p:nvSpPr>
            <p:cNvPr id="632" name="Google Shape;632;p32"/>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633" name="Google Shape;633;p3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34" name="Google Shape;634;p3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pic>
        <p:nvPicPr>
          <p:cNvPr id="639" name="Google Shape;639;p33"/>
          <p:cNvPicPr preferRelativeResize="0"/>
          <p:nvPr/>
        </p:nvPicPr>
        <p:blipFill rotWithShape="1">
          <a:blip r:embed="rId3">
            <a:alphaModFix/>
          </a:blip>
          <a:srcRect b="758" l="0" r="0" t="758"/>
          <a:stretch/>
        </p:blipFill>
        <p:spPr>
          <a:xfrm>
            <a:off x="-1" y="0"/>
            <a:ext cx="9281596" cy="5143500"/>
          </a:xfrm>
          <a:prstGeom prst="rect">
            <a:avLst/>
          </a:prstGeom>
          <a:noFill/>
          <a:ln>
            <a:noFill/>
          </a:ln>
        </p:spPr>
      </p:pic>
      <p:sp>
        <p:nvSpPr>
          <p:cNvPr id="640" name="Google Shape;640;p33"/>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6"/>
                </a:solidFill>
              </a:rPr>
              <a:t>3</a:t>
            </a:r>
            <a:r>
              <a:rPr lang="en" sz="3600">
                <a:solidFill>
                  <a:schemeClr val="accent6"/>
                </a:solidFill>
              </a:rPr>
              <a:t>.</a:t>
            </a:r>
            <a:br>
              <a:rPr lang="en">
                <a:solidFill>
                  <a:schemeClr val="accent6"/>
                </a:solidFill>
              </a:rPr>
            </a:br>
            <a:r>
              <a:rPr lang="en"/>
              <a:t>Data Understanding</a:t>
            </a:r>
            <a:endParaRPr/>
          </a:p>
        </p:txBody>
      </p:sp>
      <p:pic>
        <p:nvPicPr>
          <p:cNvPr id="641" name="Google Shape;641;p33"/>
          <p:cNvPicPr preferRelativeResize="0"/>
          <p:nvPr/>
        </p:nvPicPr>
        <p:blipFill>
          <a:blip r:embed="rId4">
            <a:alphaModFix/>
          </a:blip>
          <a:stretch>
            <a:fillRect/>
          </a:stretch>
        </p:blipFill>
        <p:spPr>
          <a:xfrm>
            <a:off x="8743375" y="4720200"/>
            <a:ext cx="400624" cy="300475"/>
          </a:xfrm>
          <a:prstGeom prst="rect">
            <a:avLst/>
          </a:prstGeom>
          <a:noFill/>
          <a:ln>
            <a:noFill/>
          </a:ln>
        </p:spPr>
      </p:pic>
      <p:pic>
        <p:nvPicPr>
          <p:cNvPr id="642" name="Google Shape;642;p33"/>
          <p:cNvPicPr preferRelativeResize="0"/>
          <p:nvPr/>
        </p:nvPicPr>
        <p:blipFill>
          <a:blip r:embed="rId5">
            <a:alphaModFix/>
          </a:blip>
          <a:stretch>
            <a:fillRect/>
          </a:stretch>
        </p:blipFill>
        <p:spPr>
          <a:xfrm>
            <a:off x="7796348" y="4720200"/>
            <a:ext cx="819477" cy="300475"/>
          </a:xfrm>
          <a:prstGeom prst="rect">
            <a:avLst/>
          </a:prstGeom>
          <a:noFill/>
          <a:ln>
            <a:noFill/>
          </a:ln>
        </p:spPr>
      </p:pic>
      <p:grpSp>
        <p:nvGrpSpPr>
          <p:cNvPr id="643" name="Google Shape;643;p33"/>
          <p:cNvGrpSpPr/>
          <p:nvPr/>
        </p:nvGrpSpPr>
        <p:grpSpPr>
          <a:xfrm>
            <a:off x="6304075" y="40759"/>
            <a:ext cx="413953" cy="396472"/>
            <a:chOff x="1083025" y="1878822"/>
            <a:chExt cx="1834900" cy="710396"/>
          </a:xfrm>
        </p:grpSpPr>
        <p:sp>
          <p:nvSpPr>
            <p:cNvPr id="644" name="Google Shape;644;p33"/>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645" name="Google Shape;645;p3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46" name="Google Shape;646;p3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33"/>
          <p:cNvGrpSpPr/>
          <p:nvPr/>
        </p:nvGrpSpPr>
        <p:grpSpPr>
          <a:xfrm>
            <a:off x="6689527" y="40759"/>
            <a:ext cx="413953" cy="396472"/>
            <a:chOff x="1083025" y="1878822"/>
            <a:chExt cx="1834900" cy="710396"/>
          </a:xfrm>
        </p:grpSpPr>
        <p:sp>
          <p:nvSpPr>
            <p:cNvPr id="648" name="Google Shape;648;p33"/>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649" name="Google Shape;649;p3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50" name="Google Shape;650;p3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33"/>
          <p:cNvGrpSpPr/>
          <p:nvPr/>
        </p:nvGrpSpPr>
        <p:grpSpPr>
          <a:xfrm>
            <a:off x="7075633" y="40369"/>
            <a:ext cx="413953" cy="396466"/>
            <a:chOff x="1083025" y="1878833"/>
            <a:chExt cx="1834900" cy="710385"/>
          </a:xfrm>
        </p:grpSpPr>
        <p:sp>
          <p:nvSpPr>
            <p:cNvPr id="652" name="Google Shape;652;p33"/>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653" name="Google Shape;653;p3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6"/>
                  </a:highlight>
                </a:rPr>
                <a:t>  </a:t>
              </a:r>
              <a:endParaRPr>
                <a:highlight>
                  <a:schemeClr val="accent6"/>
                </a:highlight>
              </a:endParaRPr>
            </a:p>
          </p:txBody>
        </p:sp>
        <p:sp>
          <p:nvSpPr>
            <p:cNvPr id="654" name="Google Shape;654;p3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grpSp>
      <p:grpSp>
        <p:nvGrpSpPr>
          <p:cNvPr id="655" name="Google Shape;655;p33"/>
          <p:cNvGrpSpPr/>
          <p:nvPr/>
        </p:nvGrpSpPr>
        <p:grpSpPr>
          <a:xfrm>
            <a:off x="7462059" y="40355"/>
            <a:ext cx="413953" cy="396474"/>
            <a:chOff x="1083025" y="1878819"/>
            <a:chExt cx="1834900" cy="710399"/>
          </a:xfrm>
        </p:grpSpPr>
        <p:sp>
          <p:nvSpPr>
            <p:cNvPr id="656" name="Google Shape;656;p33"/>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657" name="Google Shape;657;p3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58" name="Google Shape;658;p3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3"/>
          <p:cNvGrpSpPr/>
          <p:nvPr/>
        </p:nvGrpSpPr>
        <p:grpSpPr>
          <a:xfrm>
            <a:off x="7847198" y="40369"/>
            <a:ext cx="413953" cy="396466"/>
            <a:chOff x="1083025" y="1878833"/>
            <a:chExt cx="1834900" cy="710385"/>
          </a:xfrm>
        </p:grpSpPr>
        <p:sp>
          <p:nvSpPr>
            <p:cNvPr id="660" name="Google Shape;660;p33"/>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661" name="Google Shape;661;p3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62" name="Google Shape;662;p3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33"/>
          <p:cNvGrpSpPr/>
          <p:nvPr/>
        </p:nvGrpSpPr>
        <p:grpSpPr>
          <a:xfrm>
            <a:off x="8233624" y="40350"/>
            <a:ext cx="413953" cy="396479"/>
            <a:chOff x="1083025" y="1878811"/>
            <a:chExt cx="1834900" cy="710408"/>
          </a:xfrm>
        </p:grpSpPr>
        <p:sp>
          <p:nvSpPr>
            <p:cNvPr id="664" name="Google Shape;664;p33"/>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665" name="Google Shape;665;p3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66" name="Google Shape;666;p3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33"/>
          <p:cNvGrpSpPr/>
          <p:nvPr/>
        </p:nvGrpSpPr>
        <p:grpSpPr>
          <a:xfrm>
            <a:off x="8618771" y="40592"/>
            <a:ext cx="413953" cy="396474"/>
            <a:chOff x="1083025" y="1878819"/>
            <a:chExt cx="1834900" cy="710399"/>
          </a:xfrm>
        </p:grpSpPr>
        <p:sp>
          <p:nvSpPr>
            <p:cNvPr id="668" name="Google Shape;668;p33"/>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669" name="Google Shape;669;p3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0" name="Google Shape;670;p3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3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34"/>
          <p:cNvSpPr txBox="1"/>
          <p:nvPr>
            <p:ph idx="4294967295" type="title"/>
          </p:nvPr>
        </p:nvSpPr>
        <p:spPr>
          <a:xfrm>
            <a:off x="761250" y="384925"/>
            <a:ext cx="7621500" cy="1567500"/>
          </a:xfrm>
          <a:prstGeom prst="rect">
            <a:avLst/>
          </a:prstGeom>
        </p:spPr>
        <p:txBody>
          <a:bodyPr anchorCtr="0" anchor="b" bIns="0" lIns="0" spcFirstLastPara="1" rIns="0" wrap="square" tIns="0">
            <a:noAutofit/>
          </a:bodyPr>
          <a:lstStyle/>
          <a:p>
            <a:pPr indent="0" lvl="0" marL="0" rtl="0" algn="just">
              <a:spcBef>
                <a:spcPts val="0"/>
              </a:spcBef>
              <a:spcAft>
                <a:spcPts val="0"/>
              </a:spcAft>
              <a:buNone/>
            </a:pPr>
            <a:r>
              <a:rPr lang="en" sz="2400"/>
              <a:t>Amazon Customer Reviews</a:t>
            </a:r>
            <a:r>
              <a:rPr lang="en" sz="2400"/>
              <a:t>:</a:t>
            </a:r>
            <a:endParaRPr sz="2400"/>
          </a:p>
          <a:p>
            <a:pPr indent="0" lvl="0" marL="0" rtl="0" algn="just">
              <a:spcBef>
                <a:spcPts val="0"/>
              </a:spcBef>
              <a:spcAft>
                <a:spcPts val="0"/>
              </a:spcAft>
              <a:buNone/>
            </a:pPr>
            <a:r>
              <a:rPr lang="en" sz="1400"/>
              <a:t>Amazon Customer Reviews (a.k.a. Product Reviews) is one of Amazon’s iconic products. In a period of over two decades since the first review in 1995, millions of Amazon customers have contributed over a hundred million reviews to express opinions and describe their experiences regarding products on the Amazon.com website. Over 130+ million customer reviews are available to researchers as part of this dataset.</a:t>
            </a:r>
            <a:endParaRPr sz="1400"/>
          </a:p>
        </p:txBody>
      </p:sp>
      <p:sp>
        <p:nvSpPr>
          <p:cNvPr id="677" name="Google Shape;677;p34"/>
          <p:cNvSpPr txBox="1"/>
          <p:nvPr/>
        </p:nvSpPr>
        <p:spPr>
          <a:xfrm>
            <a:off x="652350" y="4252825"/>
            <a:ext cx="7839300" cy="30000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solidFill>
                  <a:schemeClr val="lt1"/>
                </a:solidFill>
                <a:latin typeface="Calibri"/>
                <a:ea typeface="Calibri"/>
                <a:cs typeface="Calibri"/>
                <a:sym typeface="Calibri"/>
              </a:rPr>
              <a:t>* </a:t>
            </a:r>
            <a:r>
              <a:rPr lang="en" sz="900">
                <a:solidFill>
                  <a:schemeClr val="lt1"/>
                </a:solidFill>
                <a:latin typeface="Calibri"/>
                <a:ea typeface="Calibri"/>
                <a:cs typeface="Calibri"/>
                <a:sym typeface="Calibri"/>
              </a:rPr>
              <a:t>Amazon Vine invites the most trusted reviewers on Amazon to post opinions about new and pre-release items to help their fellow customers make informed purchase decisions. Amazon invites customers to become Vine Voices based on their reviewer rank, which is a reflection of the quality and helpfulness of their reviews as judged by other Amazon customers.</a:t>
            </a:r>
            <a:r>
              <a:rPr lang="en" sz="900">
                <a:solidFill>
                  <a:srgbClr val="FFFFFF"/>
                </a:solidFill>
                <a:highlight>
                  <a:srgbClr val="FFFFFF"/>
                </a:highlight>
                <a:latin typeface="Calibri"/>
                <a:ea typeface="Calibri"/>
                <a:cs typeface="Calibri"/>
                <a:sym typeface="Calibri"/>
              </a:rPr>
              <a:t> </a:t>
            </a:r>
            <a:endParaRPr sz="900">
              <a:solidFill>
                <a:srgbClr val="FFFFFF"/>
              </a:solidFill>
              <a:latin typeface="Calibri"/>
              <a:ea typeface="Calibri"/>
              <a:cs typeface="Calibri"/>
              <a:sym typeface="Calibri"/>
            </a:endParaRPr>
          </a:p>
        </p:txBody>
      </p:sp>
      <p:grpSp>
        <p:nvGrpSpPr>
          <p:cNvPr id="678" name="Google Shape;678;p34"/>
          <p:cNvGrpSpPr/>
          <p:nvPr/>
        </p:nvGrpSpPr>
        <p:grpSpPr>
          <a:xfrm>
            <a:off x="761238" y="1955875"/>
            <a:ext cx="7621519" cy="2293500"/>
            <a:chOff x="761238" y="1955875"/>
            <a:chExt cx="7621519" cy="2293500"/>
          </a:xfrm>
        </p:grpSpPr>
        <p:grpSp>
          <p:nvGrpSpPr>
            <p:cNvPr id="679" name="Google Shape;679;p34"/>
            <p:cNvGrpSpPr/>
            <p:nvPr/>
          </p:nvGrpSpPr>
          <p:grpSpPr>
            <a:xfrm>
              <a:off x="761238" y="2027028"/>
              <a:ext cx="7621519" cy="2151197"/>
              <a:chOff x="-698725" y="1621949"/>
              <a:chExt cx="9168193" cy="2587750"/>
            </a:xfrm>
          </p:grpSpPr>
          <p:pic>
            <p:nvPicPr>
              <p:cNvPr id="680" name="Google Shape;680;p34"/>
              <p:cNvPicPr preferRelativeResize="0"/>
              <p:nvPr/>
            </p:nvPicPr>
            <p:blipFill>
              <a:blip r:embed="rId3">
                <a:alphaModFix/>
              </a:blip>
              <a:stretch>
                <a:fillRect/>
              </a:stretch>
            </p:blipFill>
            <p:spPr>
              <a:xfrm>
                <a:off x="-698725" y="1621950"/>
                <a:ext cx="6383825" cy="2587750"/>
              </a:xfrm>
              <a:prstGeom prst="rect">
                <a:avLst/>
              </a:prstGeom>
              <a:noFill/>
              <a:ln>
                <a:noFill/>
              </a:ln>
            </p:spPr>
          </p:pic>
          <p:pic>
            <p:nvPicPr>
              <p:cNvPr id="681" name="Google Shape;681;p34"/>
              <p:cNvPicPr preferRelativeResize="0"/>
              <p:nvPr/>
            </p:nvPicPr>
            <p:blipFill>
              <a:blip r:embed="rId4">
                <a:alphaModFix/>
              </a:blip>
              <a:stretch>
                <a:fillRect/>
              </a:stretch>
            </p:blipFill>
            <p:spPr>
              <a:xfrm>
                <a:off x="5685100" y="1621949"/>
                <a:ext cx="2784368" cy="2587750"/>
              </a:xfrm>
              <a:prstGeom prst="rect">
                <a:avLst/>
              </a:prstGeom>
              <a:noFill/>
              <a:ln>
                <a:noFill/>
              </a:ln>
            </p:spPr>
          </p:pic>
        </p:grpSp>
        <p:sp>
          <p:nvSpPr>
            <p:cNvPr id="682" name="Google Shape;682;p34"/>
            <p:cNvSpPr/>
            <p:nvPr/>
          </p:nvSpPr>
          <p:spPr>
            <a:xfrm>
              <a:off x="6901475" y="1955875"/>
              <a:ext cx="1041000" cy="2293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4"/>
          <p:cNvGrpSpPr/>
          <p:nvPr/>
        </p:nvGrpSpPr>
        <p:grpSpPr>
          <a:xfrm>
            <a:off x="6304075" y="40759"/>
            <a:ext cx="413953" cy="396472"/>
            <a:chOff x="1083025" y="1878822"/>
            <a:chExt cx="1834900" cy="710396"/>
          </a:xfrm>
        </p:grpSpPr>
        <p:sp>
          <p:nvSpPr>
            <p:cNvPr id="684" name="Google Shape;684;p34"/>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685" name="Google Shape;685;p3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86" name="Google Shape;686;p3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34"/>
          <p:cNvGrpSpPr/>
          <p:nvPr/>
        </p:nvGrpSpPr>
        <p:grpSpPr>
          <a:xfrm>
            <a:off x="6689527" y="40759"/>
            <a:ext cx="413953" cy="396472"/>
            <a:chOff x="1083025" y="1878822"/>
            <a:chExt cx="1834900" cy="710396"/>
          </a:xfrm>
        </p:grpSpPr>
        <p:sp>
          <p:nvSpPr>
            <p:cNvPr id="688" name="Google Shape;688;p34"/>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689" name="Google Shape;689;p3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90" name="Google Shape;690;p3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4"/>
          <p:cNvGrpSpPr/>
          <p:nvPr/>
        </p:nvGrpSpPr>
        <p:grpSpPr>
          <a:xfrm>
            <a:off x="7075633" y="40369"/>
            <a:ext cx="413953" cy="396466"/>
            <a:chOff x="1083025" y="1878833"/>
            <a:chExt cx="1834900" cy="710385"/>
          </a:xfrm>
        </p:grpSpPr>
        <p:sp>
          <p:nvSpPr>
            <p:cNvPr id="692" name="Google Shape;692;p34"/>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693" name="Google Shape;693;p3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94" name="Google Shape;694;p3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34"/>
          <p:cNvGrpSpPr/>
          <p:nvPr/>
        </p:nvGrpSpPr>
        <p:grpSpPr>
          <a:xfrm>
            <a:off x="7462059" y="40355"/>
            <a:ext cx="413953" cy="396474"/>
            <a:chOff x="1083025" y="1878819"/>
            <a:chExt cx="1834900" cy="710399"/>
          </a:xfrm>
        </p:grpSpPr>
        <p:sp>
          <p:nvSpPr>
            <p:cNvPr id="696" name="Google Shape;696;p34"/>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697" name="Google Shape;697;p3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98" name="Google Shape;698;p3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4"/>
          <p:cNvGrpSpPr/>
          <p:nvPr/>
        </p:nvGrpSpPr>
        <p:grpSpPr>
          <a:xfrm>
            <a:off x="7847198" y="40369"/>
            <a:ext cx="413953" cy="396466"/>
            <a:chOff x="1083025" y="1878833"/>
            <a:chExt cx="1834900" cy="710385"/>
          </a:xfrm>
        </p:grpSpPr>
        <p:sp>
          <p:nvSpPr>
            <p:cNvPr id="700" name="Google Shape;700;p34"/>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701" name="Google Shape;701;p3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2" name="Google Shape;702;p3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34"/>
          <p:cNvGrpSpPr/>
          <p:nvPr/>
        </p:nvGrpSpPr>
        <p:grpSpPr>
          <a:xfrm>
            <a:off x="8233624" y="40350"/>
            <a:ext cx="413953" cy="396479"/>
            <a:chOff x="1083025" y="1878811"/>
            <a:chExt cx="1834900" cy="710408"/>
          </a:xfrm>
        </p:grpSpPr>
        <p:sp>
          <p:nvSpPr>
            <p:cNvPr id="704" name="Google Shape;704;p34"/>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705" name="Google Shape;705;p3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6" name="Google Shape;706;p3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34"/>
          <p:cNvGrpSpPr/>
          <p:nvPr/>
        </p:nvGrpSpPr>
        <p:grpSpPr>
          <a:xfrm>
            <a:off x="8618771" y="40592"/>
            <a:ext cx="413953" cy="396474"/>
            <a:chOff x="1083025" y="1878819"/>
            <a:chExt cx="1834900" cy="710399"/>
          </a:xfrm>
        </p:grpSpPr>
        <p:sp>
          <p:nvSpPr>
            <p:cNvPr id="708" name="Google Shape;708;p34"/>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709" name="Google Shape;709;p3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10" name="Google Shape;710;p3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3">
            <a:alphaModFix/>
          </a:blip>
          <a:srcRect b="1477" l="0" r="0" t="0"/>
          <a:stretch/>
        </p:blipFill>
        <p:spPr>
          <a:xfrm>
            <a:off x="-1" y="0"/>
            <a:ext cx="9281597" cy="5143500"/>
          </a:xfrm>
          <a:prstGeom prst="rect">
            <a:avLst/>
          </a:prstGeom>
          <a:noFill/>
          <a:ln>
            <a:noFill/>
          </a:ln>
        </p:spPr>
      </p:pic>
      <p:sp>
        <p:nvSpPr>
          <p:cNvPr id="78" name="Google Shape;78;p17"/>
          <p:cNvSpPr txBox="1"/>
          <p:nvPr>
            <p:ph idx="4294967295" type="ctrTitle"/>
          </p:nvPr>
        </p:nvSpPr>
        <p:spPr>
          <a:xfrm>
            <a:off x="1188725" y="1911525"/>
            <a:ext cx="7630800" cy="94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solidFill>
                  <a:schemeClr val="accent6"/>
                </a:solidFill>
              </a:rPr>
              <a:t>Hello, </a:t>
            </a:r>
            <a:endParaRPr sz="7200">
              <a:solidFill>
                <a:schemeClr val="accent6"/>
              </a:solidFill>
            </a:endParaRPr>
          </a:p>
          <a:p>
            <a:pPr indent="0" lvl="0" marL="0" rtl="0" algn="l">
              <a:spcBef>
                <a:spcPts val="0"/>
              </a:spcBef>
              <a:spcAft>
                <a:spcPts val="0"/>
              </a:spcAft>
              <a:buNone/>
            </a:pPr>
            <a:r>
              <a:rPr lang="en" sz="7200">
                <a:solidFill>
                  <a:schemeClr val="accent6"/>
                </a:solidFill>
              </a:rPr>
              <a:t>We are Team 404</a:t>
            </a:r>
            <a:endParaRPr sz="7200">
              <a:solidFill>
                <a:schemeClr val="accent6"/>
              </a:solidFill>
            </a:endParaRPr>
          </a:p>
        </p:txBody>
      </p:sp>
      <p:sp>
        <p:nvSpPr>
          <p:cNvPr id="79" name="Google Shape;79;p17"/>
          <p:cNvSpPr txBox="1"/>
          <p:nvPr>
            <p:ph idx="4294967295" type="subTitle"/>
          </p:nvPr>
        </p:nvSpPr>
        <p:spPr>
          <a:xfrm>
            <a:off x="1188725" y="2940725"/>
            <a:ext cx="7331700" cy="11253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Clr>
                <a:schemeClr val="dk1"/>
              </a:buClr>
              <a:buSzPts val="1100"/>
              <a:buFont typeface="Arial"/>
              <a:buNone/>
            </a:pPr>
            <a:r>
              <a:rPr b="1" lang="en" sz="1800">
                <a:latin typeface="Montserrat"/>
                <a:ea typeface="Montserrat"/>
                <a:cs typeface="Montserrat"/>
                <a:sym typeface="Montserrat"/>
              </a:rPr>
              <a:t>Comprised of Frank Fan, Carl Xi, Yaping Zhang and Jie Zhu</a:t>
            </a:r>
            <a:endParaRPr b="1" sz="1800">
              <a:latin typeface="Montserrat"/>
              <a:ea typeface="Montserrat"/>
              <a:cs typeface="Montserrat"/>
              <a:sym typeface="Montserrat"/>
            </a:endParaRPr>
          </a:p>
          <a:p>
            <a:pPr indent="0" lvl="0" marL="0" rtl="0" algn="l">
              <a:lnSpc>
                <a:spcPct val="100000"/>
              </a:lnSpc>
              <a:spcBef>
                <a:spcPts val="600"/>
              </a:spcBef>
              <a:spcAft>
                <a:spcPts val="0"/>
              </a:spcAft>
              <a:buClr>
                <a:schemeClr val="dk1"/>
              </a:buClr>
              <a:buSzPts val="1100"/>
              <a:buFont typeface="Arial"/>
              <a:buNone/>
            </a:pPr>
            <a:r>
              <a:t/>
            </a:r>
            <a:endParaRPr b="1" sz="1800">
              <a:latin typeface="Montserrat"/>
              <a:ea typeface="Montserrat"/>
              <a:cs typeface="Montserrat"/>
              <a:sym typeface="Montserrat"/>
            </a:endParaRPr>
          </a:p>
        </p:txBody>
      </p:sp>
      <p:sp>
        <p:nvSpPr>
          <p:cNvPr id="80" name="Google Shape;80;p1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7"/>
          <p:cNvPicPr preferRelativeResize="0"/>
          <p:nvPr/>
        </p:nvPicPr>
        <p:blipFill>
          <a:blip r:embed="rId4">
            <a:alphaModFix/>
          </a:blip>
          <a:stretch>
            <a:fillRect/>
          </a:stretch>
        </p:blipFill>
        <p:spPr>
          <a:xfrm>
            <a:off x="8362375" y="4720200"/>
            <a:ext cx="400624" cy="300475"/>
          </a:xfrm>
          <a:prstGeom prst="rect">
            <a:avLst/>
          </a:prstGeom>
          <a:noFill/>
          <a:ln>
            <a:noFill/>
          </a:ln>
        </p:spPr>
      </p:pic>
      <p:pic>
        <p:nvPicPr>
          <p:cNvPr id="82" name="Google Shape;82;p17"/>
          <p:cNvPicPr preferRelativeResize="0"/>
          <p:nvPr/>
        </p:nvPicPr>
        <p:blipFill>
          <a:blip r:embed="rId5">
            <a:alphaModFix/>
          </a:blip>
          <a:stretch>
            <a:fillRect/>
          </a:stretch>
        </p:blipFill>
        <p:spPr>
          <a:xfrm>
            <a:off x="7449973" y="4720200"/>
            <a:ext cx="819477" cy="300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pic>
        <p:nvPicPr>
          <p:cNvPr id="715" name="Google Shape;715;p35"/>
          <p:cNvPicPr preferRelativeResize="0"/>
          <p:nvPr/>
        </p:nvPicPr>
        <p:blipFill rotWithShape="1">
          <a:blip r:embed="rId3">
            <a:alphaModFix/>
          </a:blip>
          <a:srcRect b="5665" l="0" r="0" t="5665"/>
          <a:stretch/>
        </p:blipFill>
        <p:spPr>
          <a:xfrm>
            <a:off x="-1" y="0"/>
            <a:ext cx="9281594" cy="5143500"/>
          </a:xfrm>
          <a:prstGeom prst="rect">
            <a:avLst/>
          </a:prstGeom>
          <a:noFill/>
          <a:ln>
            <a:noFill/>
          </a:ln>
        </p:spPr>
      </p:pic>
      <p:sp>
        <p:nvSpPr>
          <p:cNvPr id="716" name="Google Shape;716;p35"/>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6"/>
                </a:solidFill>
              </a:rPr>
              <a:t>4</a:t>
            </a:r>
            <a:r>
              <a:rPr lang="en" sz="3600">
                <a:solidFill>
                  <a:schemeClr val="accent6"/>
                </a:solidFill>
              </a:rPr>
              <a:t>.</a:t>
            </a:r>
            <a:br>
              <a:rPr lang="en">
                <a:solidFill>
                  <a:schemeClr val="accent6"/>
                </a:solidFill>
              </a:rPr>
            </a:br>
            <a:r>
              <a:rPr lang="en"/>
              <a:t>Sentiment Irregularities</a:t>
            </a:r>
            <a:endParaRPr/>
          </a:p>
        </p:txBody>
      </p:sp>
      <p:pic>
        <p:nvPicPr>
          <p:cNvPr id="717" name="Google Shape;717;p35"/>
          <p:cNvPicPr preferRelativeResize="0"/>
          <p:nvPr/>
        </p:nvPicPr>
        <p:blipFill>
          <a:blip r:embed="rId4">
            <a:alphaModFix/>
          </a:blip>
          <a:stretch>
            <a:fillRect/>
          </a:stretch>
        </p:blipFill>
        <p:spPr>
          <a:xfrm>
            <a:off x="8743375" y="4720200"/>
            <a:ext cx="400624" cy="300475"/>
          </a:xfrm>
          <a:prstGeom prst="rect">
            <a:avLst/>
          </a:prstGeom>
          <a:noFill/>
          <a:ln>
            <a:noFill/>
          </a:ln>
        </p:spPr>
      </p:pic>
      <p:pic>
        <p:nvPicPr>
          <p:cNvPr id="718" name="Google Shape;718;p35"/>
          <p:cNvPicPr preferRelativeResize="0"/>
          <p:nvPr/>
        </p:nvPicPr>
        <p:blipFill>
          <a:blip r:embed="rId5">
            <a:alphaModFix/>
          </a:blip>
          <a:stretch>
            <a:fillRect/>
          </a:stretch>
        </p:blipFill>
        <p:spPr>
          <a:xfrm>
            <a:off x="7796348" y="4720200"/>
            <a:ext cx="819477" cy="300475"/>
          </a:xfrm>
          <a:prstGeom prst="rect">
            <a:avLst/>
          </a:prstGeom>
          <a:noFill/>
          <a:ln>
            <a:noFill/>
          </a:ln>
        </p:spPr>
      </p:pic>
      <p:grpSp>
        <p:nvGrpSpPr>
          <p:cNvPr id="719" name="Google Shape;719;p35"/>
          <p:cNvGrpSpPr/>
          <p:nvPr/>
        </p:nvGrpSpPr>
        <p:grpSpPr>
          <a:xfrm>
            <a:off x="6304075" y="40759"/>
            <a:ext cx="413953" cy="396472"/>
            <a:chOff x="1083025" y="1878822"/>
            <a:chExt cx="1834900" cy="710396"/>
          </a:xfrm>
        </p:grpSpPr>
        <p:sp>
          <p:nvSpPr>
            <p:cNvPr id="720" name="Google Shape;720;p35"/>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721" name="Google Shape;721;p3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22" name="Google Shape;722;p3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5"/>
          <p:cNvGrpSpPr/>
          <p:nvPr/>
        </p:nvGrpSpPr>
        <p:grpSpPr>
          <a:xfrm>
            <a:off x="6689527" y="40759"/>
            <a:ext cx="413953" cy="396472"/>
            <a:chOff x="1083025" y="1878822"/>
            <a:chExt cx="1834900" cy="710396"/>
          </a:xfrm>
        </p:grpSpPr>
        <p:sp>
          <p:nvSpPr>
            <p:cNvPr id="724" name="Google Shape;724;p35"/>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725" name="Google Shape;725;p3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26" name="Google Shape;726;p3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35"/>
          <p:cNvGrpSpPr/>
          <p:nvPr/>
        </p:nvGrpSpPr>
        <p:grpSpPr>
          <a:xfrm>
            <a:off x="7075633" y="40369"/>
            <a:ext cx="413953" cy="396466"/>
            <a:chOff x="1083025" y="1878833"/>
            <a:chExt cx="1834900" cy="710385"/>
          </a:xfrm>
        </p:grpSpPr>
        <p:sp>
          <p:nvSpPr>
            <p:cNvPr id="728" name="Google Shape;728;p35"/>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729" name="Google Shape;729;p3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30" name="Google Shape;730;p3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35"/>
          <p:cNvGrpSpPr/>
          <p:nvPr/>
        </p:nvGrpSpPr>
        <p:grpSpPr>
          <a:xfrm>
            <a:off x="7462059" y="40355"/>
            <a:ext cx="413953" cy="396474"/>
            <a:chOff x="1083025" y="1878819"/>
            <a:chExt cx="1834900" cy="710399"/>
          </a:xfrm>
        </p:grpSpPr>
        <p:sp>
          <p:nvSpPr>
            <p:cNvPr id="732" name="Google Shape;732;p35"/>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733" name="Google Shape;733;p3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34" name="Google Shape;734;p3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35"/>
          <p:cNvGrpSpPr/>
          <p:nvPr/>
        </p:nvGrpSpPr>
        <p:grpSpPr>
          <a:xfrm>
            <a:off x="7847198" y="40369"/>
            <a:ext cx="413953" cy="396466"/>
            <a:chOff x="1083025" y="1878833"/>
            <a:chExt cx="1834900" cy="710385"/>
          </a:xfrm>
        </p:grpSpPr>
        <p:sp>
          <p:nvSpPr>
            <p:cNvPr id="736" name="Google Shape;736;p35"/>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737" name="Google Shape;737;p35"/>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38" name="Google Shape;738;p35"/>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5"/>
          <p:cNvGrpSpPr/>
          <p:nvPr/>
        </p:nvGrpSpPr>
        <p:grpSpPr>
          <a:xfrm>
            <a:off x="8233624" y="40350"/>
            <a:ext cx="413953" cy="396479"/>
            <a:chOff x="1083025" y="1878811"/>
            <a:chExt cx="1834900" cy="710408"/>
          </a:xfrm>
        </p:grpSpPr>
        <p:sp>
          <p:nvSpPr>
            <p:cNvPr id="740" name="Google Shape;740;p35"/>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741" name="Google Shape;741;p35"/>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42" name="Google Shape;742;p35"/>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35"/>
          <p:cNvGrpSpPr/>
          <p:nvPr/>
        </p:nvGrpSpPr>
        <p:grpSpPr>
          <a:xfrm>
            <a:off x="8618771" y="40592"/>
            <a:ext cx="413953" cy="396474"/>
            <a:chOff x="1083025" y="1878819"/>
            <a:chExt cx="1834900" cy="710399"/>
          </a:xfrm>
        </p:grpSpPr>
        <p:sp>
          <p:nvSpPr>
            <p:cNvPr id="744" name="Google Shape;744;p35"/>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745" name="Google Shape;745;p35"/>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46" name="Google Shape;746;p35"/>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36"/>
          <p:cNvSpPr txBox="1"/>
          <p:nvPr>
            <p:ph type="title"/>
          </p:nvPr>
        </p:nvSpPr>
        <p:spPr>
          <a:xfrm>
            <a:off x="352900" y="598200"/>
            <a:ext cx="8600100" cy="110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Overall Star Rating Distribution</a:t>
            </a:r>
            <a:endParaRPr/>
          </a:p>
        </p:txBody>
      </p:sp>
      <p:sp>
        <p:nvSpPr>
          <p:cNvPr id="752" name="Google Shape;752;p3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53" name="Google Shape;753;p36"/>
          <p:cNvPicPr preferRelativeResize="0"/>
          <p:nvPr/>
        </p:nvPicPr>
        <p:blipFill>
          <a:blip r:embed="rId3">
            <a:alphaModFix/>
          </a:blip>
          <a:stretch>
            <a:fillRect/>
          </a:stretch>
        </p:blipFill>
        <p:spPr>
          <a:xfrm>
            <a:off x="196750" y="1526775"/>
            <a:ext cx="4783892" cy="3311925"/>
          </a:xfrm>
          <a:prstGeom prst="rect">
            <a:avLst/>
          </a:prstGeom>
          <a:noFill/>
          <a:ln>
            <a:noFill/>
          </a:ln>
        </p:spPr>
      </p:pic>
      <p:pic>
        <p:nvPicPr>
          <p:cNvPr id="754" name="Google Shape;754;p36"/>
          <p:cNvPicPr preferRelativeResize="0"/>
          <p:nvPr/>
        </p:nvPicPr>
        <p:blipFill>
          <a:blip r:embed="rId4">
            <a:alphaModFix/>
          </a:blip>
          <a:stretch>
            <a:fillRect/>
          </a:stretch>
        </p:blipFill>
        <p:spPr>
          <a:xfrm>
            <a:off x="5150800" y="3007900"/>
            <a:ext cx="2749850" cy="1335642"/>
          </a:xfrm>
          <a:prstGeom prst="rect">
            <a:avLst/>
          </a:prstGeom>
          <a:noFill/>
          <a:ln>
            <a:noFill/>
          </a:ln>
        </p:spPr>
      </p:pic>
      <p:sp>
        <p:nvSpPr>
          <p:cNvPr id="755" name="Google Shape;755;p36"/>
          <p:cNvSpPr txBox="1"/>
          <p:nvPr>
            <p:ph idx="4294967295" type="body"/>
          </p:nvPr>
        </p:nvSpPr>
        <p:spPr>
          <a:xfrm>
            <a:off x="5150800" y="1475050"/>
            <a:ext cx="3802200" cy="2068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Average Star Rating: </a:t>
            </a:r>
            <a:endParaRPr b="1">
              <a:latin typeface="Montserrat"/>
              <a:ea typeface="Montserrat"/>
              <a:cs typeface="Montserrat"/>
              <a:sym typeface="Montserrat"/>
            </a:endParaRPr>
          </a:p>
          <a:p>
            <a:pPr indent="0" lvl="0" marL="0" rtl="0" algn="l">
              <a:spcBef>
                <a:spcPts val="600"/>
              </a:spcBef>
              <a:spcAft>
                <a:spcPts val="0"/>
              </a:spcAft>
              <a:buNone/>
            </a:pPr>
            <a:r>
              <a:rPr b="1" lang="en">
                <a:solidFill>
                  <a:schemeClr val="accent6"/>
                </a:solidFill>
              </a:rPr>
              <a:t>3.8853</a:t>
            </a:r>
            <a:endParaRPr b="1">
              <a:solidFill>
                <a:schemeClr val="accent6"/>
              </a:solidFill>
            </a:endParaRPr>
          </a:p>
          <a:p>
            <a:pPr indent="0" lvl="0" marL="0" rtl="0" algn="l">
              <a:spcBef>
                <a:spcPts val="600"/>
              </a:spcBef>
              <a:spcAft>
                <a:spcPts val="0"/>
              </a:spcAft>
              <a:buNone/>
            </a:pPr>
            <a:r>
              <a:t/>
            </a:r>
            <a:endParaRPr b="1"/>
          </a:p>
          <a:p>
            <a:pPr indent="0" lvl="0" marL="0" rtl="0" algn="l">
              <a:spcBef>
                <a:spcPts val="600"/>
              </a:spcBef>
              <a:spcAft>
                <a:spcPts val="0"/>
              </a:spcAft>
              <a:buNone/>
            </a:pPr>
            <a:r>
              <a:rPr b="1" lang="en">
                <a:latin typeface="Montserrat"/>
                <a:ea typeface="Montserrat"/>
                <a:cs typeface="Montserrat"/>
                <a:sym typeface="Montserrat"/>
              </a:rPr>
              <a:t>Average Star Rating by Sentiment:</a:t>
            </a:r>
            <a:endParaRPr b="1">
              <a:latin typeface="Montserrat"/>
              <a:ea typeface="Montserrat"/>
              <a:cs typeface="Montserrat"/>
              <a:sym typeface="Montserrat"/>
            </a:endParaRPr>
          </a:p>
        </p:txBody>
      </p:sp>
      <p:sp>
        <p:nvSpPr>
          <p:cNvPr id="756" name="Google Shape;756;p36"/>
          <p:cNvSpPr txBox="1"/>
          <p:nvPr/>
        </p:nvSpPr>
        <p:spPr>
          <a:xfrm>
            <a:off x="5150800" y="4485250"/>
            <a:ext cx="49875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Light"/>
                <a:ea typeface="Montserrat Light"/>
                <a:cs typeface="Montserrat Light"/>
                <a:sym typeface="Montserrat Light"/>
              </a:rPr>
              <a:t>Positive-Negative Inflection Point occurs </a:t>
            </a:r>
            <a:endParaRPr>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n">
                <a:solidFill>
                  <a:schemeClr val="lt1"/>
                </a:solidFill>
                <a:latin typeface="Montserrat Light"/>
                <a:ea typeface="Montserrat Light"/>
                <a:cs typeface="Montserrat Light"/>
                <a:sym typeface="Montserrat Light"/>
              </a:rPr>
              <a:t>around 3.</a:t>
            </a:r>
            <a:endParaRPr>
              <a:solidFill>
                <a:schemeClr val="lt1"/>
              </a:solidFill>
              <a:latin typeface="Montserrat Light"/>
              <a:ea typeface="Montserrat Light"/>
              <a:cs typeface="Montserrat Light"/>
              <a:sym typeface="Montserrat Light"/>
            </a:endParaRPr>
          </a:p>
        </p:txBody>
      </p:sp>
      <p:grpSp>
        <p:nvGrpSpPr>
          <p:cNvPr id="757" name="Google Shape;757;p36"/>
          <p:cNvGrpSpPr/>
          <p:nvPr/>
        </p:nvGrpSpPr>
        <p:grpSpPr>
          <a:xfrm>
            <a:off x="6304075" y="40759"/>
            <a:ext cx="413953" cy="396472"/>
            <a:chOff x="1083025" y="1878822"/>
            <a:chExt cx="1834900" cy="710396"/>
          </a:xfrm>
        </p:grpSpPr>
        <p:sp>
          <p:nvSpPr>
            <p:cNvPr id="758" name="Google Shape;758;p36"/>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759" name="Google Shape;759;p3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0" name="Google Shape;760;p3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6"/>
          <p:cNvGrpSpPr/>
          <p:nvPr/>
        </p:nvGrpSpPr>
        <p:grpSpPr>
          <a:xfrm>
            <a:off x="6689527" y="40759"/>
            <a:ext cx="413953" cy="396472"/>
            <a:chOff x="1083025" y="1878822"/>
            <a:chExt cx="1834900" cy="710396"/>
          </a:xfrm>
        </p:grpSpPr>
        <p:sp>
          <p:nvSpPr>
            <p:cNvPr id="762" name="Google Shape;762;p36"/>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763" name="Google Shape;763;p3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4" name="Google Shape;764;p3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36"/>
          <p:cNvGrpSpPr/>
          <p:nvPr/>
        </p:nvGrpSpPr>
        <p:grpSpPr>
          <a:xfrm>
            <a:off x="7075633" y="40369"/>
            <a:ext cx="413953" cy="396466"/>
            <a:chOff x="1083025" y="1878833"/>
            <a:chExt cx="1834900" cy="710385"/>
          </a:xfrm>
        </p:grpSpPr>
        <p:sp>
          <p:nvSpPr>
            <p:cNvPr id="766" name="Google Shape;766;p36"/>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767" name="Google Shape;767;p3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8" name="Google Shape;768;p3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36"/>
          <p:cNvGrpSpPr/>
          <p:nvPr/>
        </p:nvGrpSpPr>
        <p:grpSpPr>
          <a:xfrm>
            <a:off x="7462059" y="40355"/>
            <a:ext cx="413953" cy="396474"/>
            <a:chOff x="1083025" y="1878819"/>
            <a:chExt cx="1834900" cy="710399"/>
          </a:xfrm>
        </p:grpSpPr>
        <p:sp>
          <p:nvSpPr>
            <p:cNvPr id="770" name="Google Shape;770;p36"/>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771" name="Google Shape;771;p3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72" name="Google Shape;772;p3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36"/>
          <p:cNvGrpSpPr/>
          <p:nvPr/>
        </p:nvGrpSpPr>
        <p:grpSpPr>
          <a:xfrm>
            <a:off x="7847198" y="40369"/>
            <a:ext cx="413953" cy="396466"/>
            <a:chOff x="1083025" y="1878833"/>
            <a:chExt cx="1834900" cy="710385"/>
          </a:xfrm>
        </p:grpSpPr>
        <p:sp>
          <p:nvSpPr>
            <p:cNvPr id="774" name="Google Shape;774;p36"/>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775" name="Google Shape;775;p36"/>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76" name="Google Shape;776;p36"/>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36"/>
          <p:cNvGrpSpPr/>
          <p:nvPr/>
        </p:nvGrpSpPr>
        <p:grpSpPr>
          <a:xfrm>
            <a:off x="8233624" y="40350"/>
            <a:ext cx="413953" cy="396479"/>
            <a:chOff x="1083025" y="1878811"/>
            <a:chExt cx="1834900" cy="710408"/>
          </a:xfrm>
        </p:grpSpPr>
        <p:sp>
          <p:nvSpPr>
            <p:cNvPr id="778" name="Google Shape;778;p36"/>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779" name="Google Shape;779;p36"/>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80" name="Google Shape;780;p36"/>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36"/>
          <p:cNvGrpSpPr/>
          <p:nvPr/>
        </p:nvGrpSpPr>
        <p:grpSpPr>
          <a:xfrm>
            <a:off x="8618771" y="40592"/>
            <a:ext cx="413953" cy="396474"/>
            <a:chOff x="1083025" y="1878819"/>
            <a:chExt cx="1834900" cy="710399"/>
          </a:xfrm>
        </p:grpSpPr>
        <p:sp>
          <p:nvSpPr>
            <p:cNvPr id="782" name="Google Shape;782;p36"/>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783" name="Google Shape;783;p36"/>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84" name="Google Shape;784;p36"/>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37"/>
          <p:cNvSpPr txBox="1"/>
          <p:nvPr>
            <p:ph type="title"/>
          </p:nvPr>
        </p:nvSpPr>
        <p:spPr>
          <a:xfrm>
            <a:off x="352900" y="598200"/>
            <a:ext cx="8600100" cy="110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Rating Distribution by Sentiment</a:t>
            </a:r>
            <a:endParaRPr/>
          </a:p>
        </p:txBody>
      </p:sp>
      <p:sp>
        <p:nvSpPr>
          <p:cNvPr id="790" name="Google Shape;790;p3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37"/>
          <p:cNvPicPr preferRelativeResize="0"/>
          <p:nvPr/>
        </p:nvPicPr>
        <p:blipFill>
          <a:blip r:embed="rId3">
            <a:alphaModFix/>
          </a:blip>
          <a:stretch>
            <a:fillRect/>
          </a:stretch>
        </p:blipFill>
        <p:spPr>
          <a:xfrm>
            <a:off x="404600" y="3215013"/>
            <a:ext cx="2616479" cy="1781000"/>
          </a:xfrm>
          <a:prstGeom prst="rect">
            <a:avLst/>
          </a:prstGeom>
          <a:noFill/>
          <a:ln>
            <a:noFill/>
          </a:ln>
        </p:spPr>
      </p:pic>
      <p:pic>
        <p:nvPicPr>
          <p:cNvPr id="792" name="Google Shape;792;p37"/>
          <p:cNvPicPr preferRelativeResize="0"/>
          <p:nvPr/>
        </p:nvPicPr>
        <p:blipFill>
          <a:blip r:embed="rId4">
            <a:alphaModFix/>
          </a:blip>
          <a:stretch>
            <a:fillRect/>
          </a:stretch>
        </p:blipFill>
        <p:spPr>
          <a:xfrm>
            <a:off x="3332525" y="3228061"/>
            <a:ext cx="2588825" cy="1767965"/>
          </a:xfrm>
          <a:prstGeom prst="rect">
            <a:avLst/>
          </a:prstGeom>
          <a:noFill/>
          <a:ln>
            <a:noFill/>
          </a:ln>
        </p:spPr>
      </p:pic>
      <p:pic>
        <p:nvPicPr>
          <p:cNvPr id="793" name="Google Shape;793;p37"/>
          <p:cNvPicPr preferRelativeResize="0"/>
          <p:nvPr/>
        </p:nvPicPr>
        <p:blipFill>
          <a:blip r:embed="rId5">
            <a:alphaModFix/>
          </a:blip>
          <a:stretch>
            <a:fillRect/>
          </a:stretch>
        </p:blipFill>
        <p:spPr>
          <a:xfrm>
            <a:off x="3332527" y="1269225"/>
            <a:ext cx="2588825" cy="1781000"/>
          </a:xfrm>
          <a:prstGeom prst="rect">
            <a:avLst/>
          </a:prstGeom>
          <a:noFill/>
          <a:ln>
            <a:noFill/>
          </a:ln>
        </p:spPr>
      </p:pic>
      <p:pic>
        <p:nvPicPr>
          <p:cNvPr id="794" name="Google Shape;794;p37"/>
          <p:cNvPicPr preferRelativeResize="0"/>
          <p:nvPr/>
        </p:nvPicPr>
        <p:blipFill>
          <a:blip r:embed="rId6">
            <a:alphaModFix/>
          </a:blip>
          <a:stretch>
            <a:fillRect/>
          </a:stretch>
        </p:blipFill>
        <p:spPr>
          <a:xfrm>
            <a:off x="374951" y="1269225"/>
            <a:ext cx="2675762" cy="1781000"/>
          </a:xfrm>
          <a:prstGeom prst="rect">
            <a:avLst/>
          </a:prstGeom>
          <a:noFill/>
          <a:ln>
            <a:noFill/>
          </a:ln>
        </p:spPr>
      </p:pic>
      <p:sp>
        <p:nvSpPr>
          <p:cNvPr id="795" name="Google Shape;795;p37"/>
          <p:cNvSpPr txBox="1"/>
          <p:nvPr>
            <p:ph idx="4294967295" type="body"/>
          </p:nvPr>
        </p:nvSpPr>
        <p:spPr>
          <a:xfrm>
            <a:off x="6052675" y="1269225"/>
            <a:ext cx="2900400" cy="2428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Observation</a:t>
            </a:r>
            <a:r>
              <a:rPr b="1" lang="en">
                <a:latin typeface="Montserrat"/>
                <a:ea typeface="Montserrat"/>
                <a:cs typeface="Montserrat"/>
                <a:sym typeface="Montserrat"/>
              </a:rPr>
              <a:t>: </a:t>
            </a:r>
            <a:endParaRPr b="1">
              <a:latin typeface="Montserrat"/>
              <a:ea typeface="Montserrat"/>
              <a:cs typeface="Montserrat"/>
              <a:sym typeface="Montserrat"/>
            </a:endParaRPr>
          </a:p>
          <a:p>
            <a:pPr indent="0" lvl="0" marL="0" rtl="0" algn="l">
              <a:spcBef>
                <a:spcPts val="600"/>
              </a:spcBef>
              <a:spcAft>
                <a:spcPts val="0"/>
              </a:spcAft>
              <a:buNone/>
            </a:pPr>
            <a:r>
              <a:rPr b="1" lang="en">
                <a:solidFill>
                  <a:schemeClr val="accent6"/>
                </a:solidFill>
              </a:rPr>
              <a:t>Unusual </a:t>
            </a:r>
            <a:r>
              <a:rPr lang="en">
                <a:solidFill>
                  <a:srgbClr val="FFFFFF"/>
                </a:solidFill>
                <a:latin typeface="Montserrat"/>
                <a:ea typeface="Montserrat"/>
                <a:cs typeface="Montserrat"/>
                <a:sym typeface="Montserrat"/>
              </a:rPr>
              <a:t>occurrences (high star negative reviews / low star positive reviews) likely due to human error upon closer inspection. </a:t>
            </a:r>
            <a:endParaRPr>
              <a:solidFill>
                <a:srgbClr val="FFFFFF"/>
              </a:solidFill>
              <a:latin typeface="Montserrat"/>
              <a:ea typeface="Montserrat"/>
              <a:cs typeface="Montserrat"/>
              <a:sym typeface="Montserrat"/>
            </a:endParaRPr>
          </a:p>
          <a:p>
            <a:pPr indent="0" lvl="0" marL="0" rtl="0" algn="l">
              <a:spcBef>
                <a:spcPts val="60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600"/>
              </a:spcBef>
              <a:spcAft>
                <a:spcPts val="0"/>
              </a:spcAft>
              <a:buNone/>
            </a:pPr>
            <a:r>
              <a:rPr lang="en">
                <a:solidFill>
                  <a:srgbClr val="FFFFFF"/>
                </a:solidFill>
                <a:latin typeface="Montserrat"/>
                <a:ea typeface="Montserrat"/>
                <a:cs typeface="Montserrat"/>
                <a:sym typeface="Montserrat"/>
              </a:rPr>
              <a:t>Example:</a:t>
            </a:r>
            <a:endParaRPr b="1" sz="900">
              <a:solidFill>
                <a:srgbClr val="FFFFFF"/>
              </a:solidFill>
              <a:latin typeface="Montserrat"/>
              <a:ea typeface="Montserrat"/>
              <a:cs typeface="Montserrat"/>
              <a:sym typeface="Montserrat"/>
            </a:endParaRPr>
          </a:p>
          <a:p>
            <a:pPr indent="0" lvl="0" marL="0" rtl="0" algn="l">
              <a:spcBef>
                <a:spcPts val="600"/>
              </a:spcBef>
              <a:spcAft>
                <a:spcPts val="0"/>
              </a:spcAft>
              <a:buNone/>
            </a:pPr>
            <a:r>
              <a:rPr b="1" lang="en" sz="900">
                <a:solidFill>
                  <a:srgbClr val="FFFFFF"/>
                </a:solidFill>
                <a:latin typeface="Montserrat"/>
                <a:ea typeface="Montserrat"/>
                <a:cs typeface="Montserrat"/>
                <a:sym typeface="Montserrat"/>
              </a:rPr>
              <a:t>      </a:t>
            </a:r>
            <a:r>
              <a:rPr b="1" lang="en" sz="900">
                <a:solidFill>
                  <a:schemeClr val="accent6"/>
                </a:solidFill>
                <a:latin typeface="Montserrat"/>
                <a:ea typeface="Montserrat"/>
                <a:cs typeface="Montserrat"/>
                <a:sym typeface="Montserrat"/>
              </a:rPr>
              <a:t>  Rating        Comment        Date      Sentiment</a:t>
            </a:r>
            <a:r>
              <a:rPr lang="en">
                <a:solidFill>
                  <a:schemeClr val="accent6"/>
                </a:solidFill>
                <a:latin typeface="Montserrat"/>
                <a:ea typeface="Montserrat"/>
                <a:cs typeface="Montserrat"/>
                <a:sym typeface="Montserrat"/>
              </a:rPr>
              <a:t> </a:t>
            </a:r>
            <a:endParaRPr>
              <a:solidFill>
                <a:schemeClr val="accent6"/>
              </a:solidFill>
              <a:latin typeface="Montserrat"/>
              <a:ea typeface="Montserrat"/>
              <a:cs typeface="Montserrat"/>
              <a:sym typeface="Montserrat"/>
            </a:endParaRPr>
          </a:p>
        </p:txBody>
      </p:sp>
      <p:pic>
        <p:nvPicPr>
          <p:cNvPr id="796" name="Google Shape;796;p37"/>
          <p:cNvPicPr preferRelativeResize="0"/>
          <p:nvPr/>
        </p:nvPicPr>
        <p:blipFill rotWithShape="1">
          <a:blip r:embed="rId7">
            <a:alphaModFix/>
          </a:blip>
          <a:srcRect b="19848" l="6994" r="0" t="20867"/>
          <a:stretch/>
        </p:blipFill>
        <p:spPr>
          <a:xfrm>
            <a:off x="6232800" y="4147700"/>
            <a:ext cx="2616475" cy="393600"/>
          </a:xfrm>
          <a:prstGeom prst="rect">
            <a:avLst/>
          </a:prstGeom>
          <a:noFill/>
          <a:ln>
            <a:noFill/>
          </a:ln>
        </p:spPr>
      </p:pic>
      <p:grpSp>
        <p:nvGrpSpPr>
          <p:cNvPr id="797" name="Google Shape;797;p37"/>
          <p:cNvGrpSpPr/>
          <p:nvPr/>
        </p:nvGrpSpPr>
        <p:grpSpPr>
          <a:xfrm>
            <a:off x="6304075" y="40759"/>
            <a:ext cx="413953" cy="396472"/>
            <a:chOff x="1083025" y="1878822"/>
            <a:chExt cx="1834900" cy="710396"/>
          </a:xfrm>
        </p:grpSpPr>
        <p:sp>
          <p:nvSpPr>
            <p:cNvPr id="798" name="Google Shape;798;p37"/>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799" name="Google Shape;799;p3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00" name="Google Shape;800;p3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37"/>
          <p:cNvGrpSpPr/>
          <p:nvPr/>
        </p:nvGrpSpPr>
        <p:grpSpPr>
          <a:xfrm>
            <a:off x="6689527" y="40759"/>
            <a:ext cx="413953" cy="396472"/>
            <a:chOff x="1083025" y="1878822"/>
            <a:chExt cx="1834900" cy="710396"/>
          </a:xfrm>
        </p:grpSpPr>
        <p:sp>
          <p:nvSpPr>
            <p:cNvPr id="802" name="Google Shape;802;p37"/>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803" name="Google Shape;803;p3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04" name="Google Shape;804;p3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7"/>
          <p:cNvGrpSpPr/>
          <p:nvPr/>
        </p:nvGrpSpPr>
        <p:grpSpPr>
          <a:xfrm>
            <a:off x="7075633" y="40369"/>
            <a:ext cx="413953" cy="396466"/>
            <a:chOff x="1083025" y="1878833"/>
            <a:chExt cx="1834900" cy="710385"/>
          </a:xfrm>
        </p:grpSpPr>
        <p:sp>
          <p:nvSpPr>
            <p:cNvPr id="806" name="Google Shape;806;p37"/>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807" name="Google Shape;807;p3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08" name="Google Shape;808;p3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37"/>
          <p:cNvGrpSpPr/>
          <p:nvPr/>
        </p:nvGrpSpPr>
        <p:grpSpPr>
          <a:xfrm>
            <a:off x="7462059" y="40355"/>
            <a:ext cx="413953" cy="396474"/>
            <a:chOff x="1083025" y="1878819"/>
            <a:chExt cx="1834900" cy="710399"/>
          </a:xfrm>
        </p:grpSpPr>
        <p:sp>
          <p:nvSpPr>
            <p:cNvPr id="810" name="Google Shape;810;p37"/>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811" name="Google Shape;811;p3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2" name="Google Shape;812;p3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37"/>
          <p:cNvGrpSpPr/>
          <p:nvPr/>
        </p:nvGrpSpPr>
        <p:grpSpPr>
          <a:xfrm>
            <a:off x="7847198" y="40369"/>
            <a:ext cx="413953" cy="396466"/>
            <a:chOff x="1083025" y="1878833"/>
            <a:chExt cx="1834900" cy="710385"/>
          </a:xfrm>
        </p:grpSpPr>
        <p:sp>
          <p:nvSpPr>
            <p:cNvPr id="814" name="Google Shape;814;p37"/>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815" name="Google Shape;815;p37"/>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6" name="Google Shape;816;p37"/>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37"/>
          <p:cNvGrpSpPr/>
          <p:nvPr/>
        </p:nvGrpSpPr>
        <p:grpSpPr>
          <a:xfrm>
            <a:off x="8233624" y="40350"/>
            <a:ext cx="413953" cy="396479"/>
            <a:chOff x="1083025" y="1878811"/>
            <a:chExt cx="1834900" cy="710408"/>
          </a:xfrm>
        </p:grpSpPr>
        <p:sp>
          <p:nvSpPr>
            <p:cNvPr id="818" name="Google Shape;818;p37"/>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819" name="Google Shape;819;p37"/>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0" name="Google Shape;820;p37"/>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37"/>
          <p:cNvGrpSpPr/>
          <p:nvPr/>
        </p:nvGrpSpPr>
        <p:grpSpPr>
          <a:xfrm>
            <a:off x="8618771" y="40592"/>
            <a:ext cx="413953" cy="396474"/>
            <a:chOff x="1083025" y="1878819"/>
            <a:chExt cx="1834900" cy="710399"/>
          </a:xfrm>
        </p:grpSpPr>
        <p:sp>
          <p:nvSpPr>
            <p:cNvPr id="822" name="Google Shape;822;p37"/>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823" name="Google Shape;823;p37"/>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4" name="Google Shape;824;p37"/>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pic>
        <p:nvPicPr>
          <p:cNvPr id="829" name="Google Shape;829;p38"/>
          <p:cNvPicPr preferRelativeResize="0"/>
          <p:nvPr/>
        </p:nvPicPr>
        <p:blipFill rotWithShape="1">
          <a:blip r:embed="rId3">
            <a:alphaModFix/>
          </a:blip>
          <a:srcRect b="738" l="0" r="0" t="738"/>
          <a:stretch/>
        </p:blipFill>
        <p:spPr>
          <a:xfrm>
            <a:off x="-1" y="0"/>
            <a:ext cx="9281597" cy="5143500"/>
          </a:xfrm>
          <a:prstGeom prst="rect">
            <a:avLst/>
          </a:prstGeom>
          <a:noFill/>
          <a:ln>
            <a:noFill/>
          </a:ln>
        </p:spPr>
      </p:pic>
      <p:sp>
        <p:nvSpPr>
          <p:cNvPr id="830" name="Google Shape;830;p38"/>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6"/>
                </a:solidFill>
              </a:rPr>
              <a:t>5</a:t>
            </a:r>
            <a:r>
              <a:rPr lang="en" sz="3600">
                <a:solidFill>
                  <a:schemeClr val="accent6"/>
                </a:solidFill>
              </a:rPr>
              <a:t>.</a:t>
            </a:r>
            <a:br>
              <a:rPr lang="en">
                <a:solidFill>
                  <a:schemeClr val="accent6"/>
                </a:solidFill>
              </a:rPr>
            </a:br>
            <a:r>
              <a:rPr lang="en"/>
              <a:t>Cross-category Sentiment Analysis</a:t>
            </a:r>
            <a:endParaRPr/>
          </a:p>
        </p:txBody>
      </p:sp>
      <p:pic>
        <p:nvPicPr>
          <p:cNvPr id="831" name="Google Shape;831;p38"/>
          <p:cNvPicPr preferRelativeResize="0"/>
          <p:nvPr/>
        </p:nvPicPr>
        <p:blipFill>
          <a:blip r:embed="rId4">
            <a:alphaModFix/>
          </a:blip>
          <a:stretch>
            <a:fillRect/>
          </a:stretch>
        </p:blipFill>
        <p:spPr>
          <a:xfrm>
            <a:off x="8743375" y="4720200"/>
            <a:ext cx="400624" cy="300475"/>
          </a:xfrm>
          <a:prstGeom prst="rect">
            <a:avLst/>
          </a:prstGeom>
          <a:noFill/>
          <a:ln>
            <a:noFill/>
          </a:ln>
        </p:spPr>
      </p:pic>
      <p:pic>
        <p:nvPicPr>
          <p:cNvPr id="832" name="Google Shape;832;p38"/>
          <p:cNvPicPr preferRelativeResize="0"/>
          <p:nvPr/>
        </p:nvPicPr>
        <p:blipFill>
          <a:blip r:embed="rId5">
            <a:alphaModFix/>
          </a:blip>
          <a:stretch>
            <a:fillRect/>
          </a:stretch>
        </p:blipFill>
        <p:spPr>
          <a:xfrm>
            <a:off x="7796348" y="4720200"/>
            <a:ext cx="819477" cy="300475"/>
          </a:xfrm>
          <a:prstGeom prst="rect">
            <a:avLst/>
          </a:prstGeom>
          <a:noFill/>
          <a:ln>
            <a:noFill/>
          </a:ln>
        </p:spPr>
      </p:pic>
      <p:grpSp>
        <p:nvGrpSpPr>
          <p:cNvPr id="833" name="Google Shape;833;p38"/>
          <p:cNvGrpSpPr/>
          <p:nvPr/>
        </p:nvGrpSpPr>
        <p:grpSpPr>
          <a:xfrm>
            <a:off x="6304075" y="40759"/>
            <a:ext cx="413953" cy="396472"/>
            <a:chOff x="1083025" y="1878822"/>
            <a:chExt cx="1834900" cy="710396"/>
          </a:xfrm>
        </p:grpSpPr>
        <p:sp>
          <p:nvSpPr>
            <p:cNvPr id="834" name="Google Shape;834;p38"/>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835" name="Google Shape;835;p3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6" name="Google Shape;836;p3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38"/>
          <p:cNvGrpSpPr/>
          <p:nvPr/>
        </p:nvGrpSpPr>
        <p:grpSpPr>
          <a:xfrm>
            <a:off x="6689527" y="40759"/>
            <a:ext cx="413953" cy="396472"/>
            <a:chOff x="1083025" y="1878822"/>
            <a:chExt cx="1834900" cy="710396"/>
          </a:xfrm>
        </p:grpSpPr>
        <p:sp>
          <p:nvSpPr>
            <p:cNvPr id="838" name="Google Shape;838;p38"/>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839" name="Google Shape;839;p3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0" name="Google Shape;840;p3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8"/>
          <p:cNvGrpSpPr/>
          <p:nvPr/>
        </p:nvGrpSpPr>
        <p:grpSpPr>
          <a:xfrm>
            <a:off x="7075633" y="40369"/>
            <a:ext cx="413953" cy="396466"/>
            <a:chOff x="1083025" y="1878833"/>
            <a:chExt cx="1834900" cy="710385"/>
          </a:xfrm>
        </p:grpSpPr>
        <p:sp>
          <p:nvSpPr>
            <p:cNvPr id="842" name="Google Shape;842;p38"/>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843" name="Google Shape;843;p3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4" name="Google Shape;844;p3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8"/>
          <p:cNvGrpSpPr/>
          <p:nvPr/>
        </p:nvGrpSpPr>
        <p:grpSpPr>
          <a:xfrm>
            <a:off x="7462059" y="40355"/>
            <a:ext cx="413953" cy="396474"/>
            <a:chOff x="1083025" y="1878819"/>
            <a:chExt cx="1834900" cy="710399"/>
          </a:xfrm>
        </p:grpSpPr>
        <p:sp>
          <p:nvSpPr>
            <p:cNvPr id="846" name="Google Shape;846;p38"/>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847" name="Google Shape;847;p3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8" name="Google Shape;848;p3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38"/>
          <p:cNvGrpSpPr/>
          <p:nvPr/>
        </p:nvGrpSpPr>
        <p:grpSpPr>
          <a:xfrm>
            <a:off x="7847198" y="40369"/>
            <a:ext cx="413953" cy="396466"/>
            <a:chOff x="1083025" y="1878833"/>
            <a:chExt cx="1834900" cy="710385"/>
          </a:xfrm>
        </p:grpSpPr>
        <p:sp>
          <p:nvSpPr>
            <p:cNvPr id="850" name="Google Shape;850;p38"/>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851" name="Google Shape;851;p3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2" name="Google Shape;852;p3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38"/>
          <p:cNvGrpSpPr/>
          <p:nvPr/>
        </p:nvGrpSpPr>
        <p:grpSpPr>
          <a:xfrm>
            <a:off x="8233624" y="40350"/>
            <a:ext cx="413953" cy="396479"/>
            <a:chOff x="1083025" y="1878811"/>
            <a:chExt cx="1834900" cy="710408"/>
          </a:xfrm>
        </p:grpSpPr>
        <p:sp>
          <p:nvSpPr>
            <p:cNvPr id="854" name="Google Shape;854;p38"/>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855" name="Google Shape;855;p3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6" name="Google Shape;856;p3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38"/>
          <p:cNvGrpSpPr/>
          <p:nvPr/>
        </p:nvGrpSpPr>
        <p:grpSpPr>
          <a:xfrm>
            <a:off x="8618771" y="40592"/>
            <a:ext cx="413953" cy="396474"/>
            <a:chOff x="1083025" y="1878819"/>
            <a:chExt cx="1834900" cy="710399"/>
          </a:xfrm>
        </p:grpSpPr>
        <p:sp>
          <p:nvSpPr>
            <p:cNvPr id="858" name="Google Shape;858;p38"/>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859" name="Google Shape;859;p3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0" name="Google Shape;860;p3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39"/>
          <p:cNvSpPr txBox="1"/>
          <p:nvPr>
            <p:ph type="title"/>
          </p:nvPr>
        </p:nvSpPr>
        <p:spPr>
          <a:xfrm>
            <a:off x="352900" y="598200"/>
            <a:ext cx="8600100" cy="110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Rating Distribution Comparison:</a:t>
            </a:r>
            <a:endParaRPr/>
          </a:p>
        </p:txBody>
      </p:sp>
      <p:sp>
        <p:nvSpPr>
          <p:cNvPr id="866" name="Google Shape;866;p3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67" name="Google Shape;867;p39"/>
          <p:cNvPicPr preferRelativeResize="0"/>
          <p:nvPr/>
        </p:nvPicPr>
        <p:blipFill>
          <a:blip r:embed="rId3">
            <a:alphaModFix/>
          </a:blip>
          <a:stretch>
            <a:fillRect/>
          </a:stretch>
        </p:blipFill>
        <p:spPr>
          <a:xfrm>
            <a:off x="196750" y="2052200"/>
            <a:ext cx="4024950" cy="2786500"/>
          </a:xfrm>
          <a:prstGeom prst="rect">
            <a:avLst/>
          </a:prstGeom>
          <a:noFill/>
          <a:ln>
            <a:noFill/>
          </a:ln>
        </p:spPr>
      </p:pic>
      <p:sp>
        <p:nvSpPr>
          <p:cNvPr id="868" name="Google Shape;868;p39"/>
          <p:cNvSpPr txBox="1"/>
          <p:nvPr>
            <p:ph idx="4294967295" type="body"/>
          </p:nvPr>
        </p:nvSpPr>
        <p:spPr>
          <a:xfrm>
            <a:off x="196750" y="1613600"/>
            <a:ext cx="8107200" cy="507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Major Appliances:					   Video Games:	</a:t>
            </a:r>
            <a:r>
              <a:rPr b="1" lang="en">
                <a:latin typeface="Montserrat"/>
                <a:ea typeface="Montserrat"/>
                <a:cs typeface="Montserrat"/>
                <a:sym typeface="Montserrat"/>
              </a:rPr>
              <a:t> </a:t>
            </a:r>
            <a:endParaRPr b="1">
              <a:latin typeface="Montserrat"/>
              <a:ea typeface="Montserrat"/>
              <a:cs typeface="Montserrat"/>
              <a:sym typeface="Montserrat"/>
            </a:endParaRPr>
          </a:p>
          <a:p>
            <a:pPr indent="0" lvl="0" marL="0" rtl="0" algn="l">
              <a:spcBef>
                <a:spcPts val="600"/>
              </a:spcBef>
              <a:spcAft>
                <a:spcPts val="0"/>
              </a:spcAft>
              <a:buNone/>
            </a:pPr>
            <a:r>
              <a:t/>
            </a:r>
            <a:endParaRPr>
              <a:latin typeface="Montserrat"/>
              <a:ea typeface="Montserrat"/>
              <a:cs typeface="Montserrat"/>
              <a:sym typeface="Montserrat"/>
            </a:endParaRPr>
          </a:p>
        </p:txBody>
      </p:sp>
      <p:pic>
        <p:nvPicPr>
          <p:cNvPr id="869" name="Google Shape;869;p39"/>
          <p:cNvPicPr preferRelativeResize="0"/>
          <p:nvPr/>
        </p:nvPicPr>
        <p:blipFill>
          <a:blip r:embed="rId4">
            <a:alphaModFix/>
          </a:blip>
          <a:stretch>
            <a:fillRect/>
          </a:stretch>
        </p:blipFill>
        <p:spPr>
          <a:xfrm>
            <a:off x="4495200" y="2025347"/>
            <a:ext cx="4024950" cy="2813354"/>
          </a:xfrm>
          <a:prstGeom prst="rect">
            <a:avLst/>
          </a:prstGeom>
          <a:noFill/>
          <a:ln>
            <a:noFill/>
          </a:ln>
        </p:spPr>
      </p:pic>
      <p:grpSp>
        <p:nvGrpSpPr>
          <p:cNvPr id="870" name="Google Shape;870;p39"/>
          <p:cNvGrpSpPr/>
          <p:nvPr/>
        </p:nvGrpSpPr>
        <p:grpSpPr>
          <a:xfrm>
            <a:off x="6304075" y="40759"/>
            <a:ext cx="413953" cy="396472"/>
            <a:chOff x="1083025" y="1878822"/>
            <a:chExt cx="1834900" cy="710396"/>
          </a:xfrm>
        </p:grpSpPr>
        <p:sp>
          <p:nvSpPr>
            <p:cNvPr id="871" name="Google Shape;871;p39"/>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872" name="Google Shape;872;p3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3" name="Google Shape;873;p3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39"/>
          <p:cNvGrpSpPr/>
          <p:nvPr/>
        </p:nvGrpSpPr>
        <p:grpSpPr>
          <a:xfrm>
            <a:off x="6689527" y="40759"/>
            <a:ext cx="413953" cy="396472"/>
            <a:chOff x="1083025" y="1878822"/>
            <a:chExt cx="1834900" cy="710396"/>
          </a:xfrm>
        </p:grpSpPr>
        <p:sp>
          <p:nvSpPr>
            <p:cNvPr id="875" name="Google Shape;875;p39"/>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876" name="Google Shape;876;p3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7" name="Google Shape;877;p3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39"/>
          <p:cNvGrpSpPr/>
          <p:nvPr/>
        </p:nvGrpSpPr>
        <p:grpSpPr>
          <a:xfrm>
            <a:off x="7075633" y="40369"/>
            <a:ext cx="413953" cy="396466"/>
            <a:chOff x="1083025" y="1878833"/>
            <a:chExt cx="1834900" cy="710385"/>
          </a:xfrm>
        </p:grpSpPr>
        <p:sp>
          <p:nvSpPr>
            <p:cNvPr id="879" name="Google Shape;879;p39"/>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880" name="Google Shape;880;p3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1" name="Google Shape;881;p3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39"/>
          <p:cNvGrpSpPr/>
          <p:nvPr/>
        </p:nvGrpSpPr>
        <p:grpSpPr>
          <a:xfrm>
            <a:off x="7462059" y="40355"/>
            <a:ext cx="413953" cy="396474"/>
            <a:chOff x="1083025" y="1878819"/>
            <a:chExt cx="1834900" cy="710399"/>
          </a:xfrm>
        </p:grpSpPr>
        <p:sp>
          <p:nvSpPr>
            <p:cNvPr id="883" name="Google Shape;883;p39"/>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884" name="Google Shape;884;p3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5" name="Google Shape;885;p3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39"/>
          <p:cNvGrpSpPr/>
          <p:nvPr/>
        </p:nvGrpSpPr>
        <p:grpSpPr>
          <a:xfrm>
            <a:off x="7847198" y="40369"/>
            <a:ext cx="413953" cy="396466"/>
            <a:chOff x="1083025" y="1878833"/>
            <a:chExt cx="1834900" cy="710385"/>
          </a:xfrm>
        </p:grpSpPr>
        <p:sp>
          <p:nvSpPr>
            <p:cNvPr id="887" name="Google Shape;887;p39"/>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888" name="Google Shape;888;p3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9" name="Google Shape;889;p3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9"/>
          <p:cNvGrpSpPr/>
          <p:nvPr/>
        </p:nvGrpSpPr>
        <p:grpSpPr>
          <a:xfrm>
            <a:off x="8233624" y="40350"/>
            <a:ext cx="413953" cy="396479"/>
            <a:chOff x="1083025" y="1878811"/>
            <a:chExt cx="1834900" cy="710408"/>
          </a:xfrm>
        </p:grpSpPr>
        <p:sp>
          <p:nvSpPr>
            <p:cNvPr id="891" name="Google Shape;891;p39"/>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892" name="Google Shape;892;p3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3" name="Google Shape;893;p3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39"/>
          <p:cNvGrpSpPr/>
          <p:nvPr/>
        </p:nvGrpSpPr>
        <p:grpSpPr>
          <a:xfrm>
            <a:off x="8618771" y="40592"/>
            <a:ext cx="413953" cy="396474"/>
            <a:chOff x="1083025" y="1878819"/>
            <a:chExt cx="1834900" cy="710399"/>
          </a:xfrm>
        </p:grpSpPr>
        <p:sp>
          <p:nvSpPr>
            <p:cNvPr id="895" name="Google Shape;895;p39"/>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896" name="Google Shape;896;p3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7" name="Google Shape;897;p3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40"/>
          <p:cNvSpPr txBox="1"/>
          <p:nvPr>
            <p:ph idx="4294967295" type="body"/>
          </p:nvPr>
        </p:nvSpPr>
        <p:spPr>
          <a:xfrm>
            <a:off x="352900" y="1258575"/>
            <a:ext cx="8600100" cy="2954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Average Star Rating Comparison: 		     Star Rating becomes unreliable for</a:t>
            </a:r>
            <a:endParaRPr b="1">
              <a:latin typeface="Montserrat"/>
              <a:ea typeface="Montserrat"/>
              <a:cs typeface="Montserrat"/>
              <a:sym typeface="Montserrat"/>
            </a:endParaRPr>
          </a:p>
          <a:p>
            <a:pPr indent="0" lvl="0" marL="0" rtl="0" algn="l">
              <a:spcBef>
                <a:spcPts val="600"/>
              </a:spcBef>
              <a:spcAft>
                <a:spcPts val="0"/>
              </a:spcAft>
              <a:buNone/>
            </a:pPr>
            <a:r>
              <a:rPr b="1" lang="en">
                <a:solidFill>
                  <a:schemeClr val="accent6"/>
                </a:solidFill>
              </a:rPr>
              <a:t>3.8853 </a:t>
            </a:r>
            <a:r>
              <a:rPr b="1" lang="en">
                <a:solidFill>
                  <a:srgbClr val="FFFFFF"/>
                </a:solidFill>
              </a:rPr>
              <a:t>- Major Appliances</a:t>
            </a:r>
            <a:r>
              <a:rPr b="1" lang="en">
                <a:latin typeface="Montserrat"/>
                <a:ea typeface="Montserrat"/>
                <a:cs typeface="Montserrat"/>
                <a:sym typeface="Montserrat"/>
              </a:rPr>
              <a:t>     			     products that change over tim</a:t>
            </a:r>
            <a:r>
              <a:rPr b="1" lang="en">
                <a:latin typeface="Montserrat"/>
                <a:ea typeface="Montserrat"/>
                <a:cs typeface="Montserrat"/>
                <a:sym typeface="Montserrat"/>
              </a:rPr>
              <a:t>e:</a:t>
            </a:r>
            <a:endParaRPr b="1">
              <a:latin typeface="Montserrat"/>
              <a:ea typeface="Montserrat"/>
              <a:cs typeface="Montserrat"/>
              <a:sym typeface="Montserrat"/>
            </a:endParaRPr>
          </a:p>
          <a:p>
            <a:pPr indent="0" lvl="0" marL="0" rtl="0" algn="l">
              <a:spcBef>
                <a:spcPts val="600"/>
              </a:spcBef>
              <a:spcAft>
                <a:spcPts val="0"/>
              </a:spcAft>
              <a:buNone/>
            </a:pPr>
            <a:r>
              <a:rPr b="1" lang="en">
                <a:solidFill>
                  <a:schemeClr val="accent6"/>
                </a:solidFill>
              </a:rPr>
              <a:t>4.2039</a:t>
            </a:r>
            <a:r>
              <a:rPr b="1" lang="en">
                <a:solidFill>
                  <a:srgbClr val="FFFFFF"/>
                </a:solidFill>
              </a:rPr>
              <a:t> - Video Games					     Video Games:           Major Appliances:</a:t>
            </a:r>
            <a:endParaRPr b="1">
              <a:solidFill>
                <a:srgbClr val="FFFFFF"/>
              </a:solidFill>
            </a:endParaRPr>
          </a:p>
          <a:p>
            <a:pPr indent="0" lvl="0" marL="0" rtl="0" algn="l">
              <a:spcBef>
                <a:spcPts val="600"/>
              </a:spcBef>
              <a:spcAft>
                <a:spcPts val="0"/>
              </a:spcAft>
              <a:buNone/>
            </a:pPr>
            <a:r>
              <a:t/>
            </a:r>
            <a:endParaRPr>
              <a:latin typeface="Montserrat"/>
              <a:ea typeface="Montserrat"/>
              <a:cs typeface="Montserrat"/>
              <a:sym typeface="Montserrat"/>
            </a:endParaRPr>
          </a:p>
          <a:p>
            <a:pPr indent="0" lvl="0" marL="0" rtl="0" algn="l">
              <a:spcBef>
                <a:spcPts val="600"/>
              </a:spcBef>
              <a:spcAft>
                <a:spcPts val="0"/>
              </a:spcAft>
              <a:buNone/>
            </a:pPr>
            <a:r>
              <a:t/>
            </a:r>
            <a:endParaRPr>
              <a:latin typeface="Montserrat"/>
              <a:ea typeface="Montserrat"/>
              <a:cs typeface="Montserrat"/>
              <a:sym typeface="Montserrat"/>
            </a:endParaRPr>
          </a:p>
          <a:p>
            <a:pPr indent="0" lvl="0" marL="0" rtl="0" algn="l">
              <a:spcBef>
                <a:spcPts val="600"/>
              </a:spcBef>
              <a:spcAft>
                <a:spcPts val="0"/>
              </a:spcAft>
              <a:buNone/>
            </a:pPr>
            <a:r>
              <a:t/>
            </a:r>
            <a:endParaRPr>
              <a:latin typeface="Montserrat"/>
              <a:ea typeface="Montserrat"/>
              <a:cs typeface="Montserrat"/>
              <a:sym typeface="Montserrat"/>
            </a:endParaRPr>
          </a:p>
          <a:p>
            <a:pPr indent="0" lvl="0" marL="0" rtl="0" algn="l">
              <a:spcBef>
                <a:spcPts val="600"/>
              </a:spcBef>
              <a:spcAft>
                <a:spcPts val="0"/>
              </a:spcAft>
              <a:buNone/>
            </a:pPr>
            <a:r>
              <a:rPr lang="en">
                <a:latin typeface="Montserrat"/>
                <a:ea typeface="Montserrat"/>
                <a:cs typeface="Montserrat"/>
                <a:sym typeface="Montserrat"/>
              </a:rPr>
              <a:t>Rating Expectations greatly vary depending on product category</a:t>
            </a:r>
            <a:endParaRPr>
              <a:latin typeface="Montserrat"/>
              <a:ea typeface="Montserrat"/>
              <a:cs typeface="Montserrat"/>
              <a:sym typeface="Montserrat"/>
            </a:endParaRPr>
          </a:p>
          <a:p>
            <a:pPr indent="-330200" lvl="0" marL="457200" rtl="0" algn="l">
              <a:spcBef>
                <a:spcPts val="600"/>
              </a:spcBef>
              <a:spcAft>
                <a:spcPts val="0"/>
              </a:spcAft>
              <a:buSzPts val="1600"/>
              <a:buFont typeface="Montserrat"/>
              <a:buChar char="-"/>
            </a:pPr>
            <a:r>
              <a:rPr lang="en">
                <a:latin typeface="Montserrat"/>
                <a:ea typeface="Montserrat"/>
                <a:cs typeface="Montserrat"/>
                <a:sym typeface="Montserrat"/>
              </a:rPr>
              <a:t>This could be due to various factors, such as:</a:t>
            </a:r>
            <a:endParaRPr>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a:latin typeface="Montserrat"/>
                <a:ea typeface="Montserrat"/>
                <a:cs typeface="Montserrat"/>
                <a:sym typeface="Montserrat"/>
              </a:rPr>
              <a:t>availability of choice (20,000 racing games vs 5 washing machines)</a:t>
            </a:r>
            <a:endParaRPr>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a:latin typeface="Montserrat"/>
                <a:ea typeface="Montserrat"/>
                <a:cs typeface="Montserrat"/>
                <a:sym typeface="Montserrat"/>
              </a:rPr>
              <a:t>ease of review (finding scratches on product vs visual glitch in game)</a:t>
            </a:r>
            <a:endParaRPr>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a:latin typeface="Montserrat"/>
                <a:ea typeface="Montserrat"/>
                <a:cs typeface="Montserrat"/>
                <a:sym typeface="Montserrat"/>
              </a:rPr>
              <a:t>tolerance level (you can restart a game but not a product)</a:t>
            </a:r>
            <a:endParaRPr>
              <a:latin typeface="Montserrat"/>
              <a:ea typeface="Montserrat"/>
              <a:cs typeface="Montserrat"/>
              <a:sym typeface="Montserrat"/>
            </a:endParaRPr>
          </a:p>
        </p:txBody>
      </p:sp>
      <p:sp>
        <p:nvSpPr>
          <p:cNvPr id="903" name="Google Shape;903;p40"/>
          <p:cNvSpPr txBox="1"/>
          <p:nvPr>
            <p:ph type="title"/>
          </p:nvPr>
        </p:nvSpPr>
        <p:spPr>
          <a:xfrm>
            <a:off x="352900" y="598200"/>
            <a:ext cx="8600100" cy="110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Rating Comparison</a:t>
            </a:r>
            <a:endParaRPr/>
          </a:p>
        </p:txBody>
      </p:sp>
      <p:sp>
        <p:nvSpPr>
          <p:cNvPr id="904" name="Google Shape;904;p4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05" name="Google Shape;905;p40"/>
          <p:cNvPicPr preferRelativeResize="0"/>
          <p:nvPr/>
        </p:nvPicPr>
        <p:blipFill>
          <a:blip r:embed="rId3">
            <a:alphaModFix/>
          </a:blip>
          <a:stretch>
            <a:fillRect/>
          </a:stretch>
        </p:blipFill>
        <p:spPr>
          <a:xfrm>
            <a:off x="6702125" y="2384575"/>
            <a:ext cx="1804650" cy="876550"/>
          </a:xfrm>
          <a:prstGeom prst="rect">
            <a:avLst/>
          </a:prstGeom>
          <a:noFill/>
          <a:ln>
            <a:noFill/>
          </a:ln>
        </p:spPr>
      </p:pic>
      <p:pic>
        <p:nvPicPr>
          <p:cNvPr id="906" name="Google Shape;906;p40"/>
          <p:cNvPicPr preferRelativeResize="0"/>
          <p:nvPr/>
        </p:nvPicPr>
        <p:blipFill>
          <a:blip r:embed="rId4">
            <a:alphaModFix/>
          </a:blip>
          <a:stretch>
            <a:fillRect/>
          </a:stretch>
        </p:blipFill>
        <p:spPr>
          <a:xfrm>
            <a:off x="4728296" y="2384575"/>
            <a:ext cx="1678480" cy="876550"/>
          </a:xfrm>
          <a:prstGeom prst="rect">
            <a:avLst/>
          </a:prstGeom>
          <a:noFill/>
          <a:ln>
            <a:noFill/>
          </a:ln>
        </p:spPr>
      </p:pic>
      <p:grpSp>
        <p:nvGrpSpPr>
          <p:cNvPr id="907" name="Google Shape;907;p40"/>
          <p:cNvGrpSpPr/>
          <p:nvPr/>
        </p:nvGrpSpPr>
        <p:grpSpPr>
          <a:xfrm>
            <a:off x="6304075" y="40759"/>
            <a:ext cx="413953" cy="396472"/>
            <a:chOff x="1083025" y="1878822"/>
            <a:chExt cx="1834900" cy="710396"/>
          </a:xfrm>
        </p:grpSpPr>
        <p:sp>
          <p:nvSpPr>
            <p:cNvPr id="908" name="Google Shape;908;p40"/>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909" name="Google Shape;909;p4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10" name="Google Shape;910;p4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40"/>
          <p:cNvGrpSpPr/>
          <p:nvPr/>
        </p:nvGrpSpPr>
        <p:grpSpPr>
          <a:xfrm>
            <a:off x="6689527" y="40759"/>
            <a:ext cx="413953" cy="396472"/>
            <a:chOff x="1083025" y="1878822"/>
            <a:chExt cx="1834900" cy="710396"/>
          </a:xfrm>
        </p:grpSpPr>
        <p:sp>
          <p:nvSpPr>
            <p:cNvPr id="912" name="Google Shape;912;p40"/>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913" name="Google Shape;913;p4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14" name="Google Shape;914;p4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40"/>
          <p:cNvGrpSpPr/>
          <p:nvPr/>
        </p:nvGrpSpPr>
        <p:grpSpPr>
          <a:xfrm>
            <a:off x="7075633" y="40369"/>
            <a:ext cx="413953" cy="396466"/>
            <a:chOff x="1083025" y="1878833"/>
            <a:chExt cx="1834900" cy="710385"/>
          </a:xfrm>
        </p:grpSpPr>
        <p:sp>
          <p:nvSpPr>
            <p:cNvPr id="916" name="Google Shape;916;p40"/>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917" name="Google Shape;917;p4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18" name="Google Shape;918;p4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40"/>
          <p:cNvGrpSpPr/>
          <p:nvPr/>
        </p:nvGrpSpPr>
        <p:grpSpPr>
          <a:xfrm>
            <a:off x="7462059" y="40355"/>
            <a:ext cx="413953" cy="396474"/>
            <a:chOff x="1083025" y="1878819"/>
            <a:chExt cx="1834900" cy="710399"/>
          </a:xfrm>
        </p:grpSpPr>
        <p:sp>
          <p:nvSpPr>
            <p:cNvPr id="920" name="Google Shape;920;p40"/>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921" name="Google Shape;921;p4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2" name="Google Shape;922;p4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40"/>
          <p:cNvGrpSpPr/>
          <p:nvPr/>
        </p:nvGrpSpPr>
        <p:grpSpPr>
          <a:xfrm>
            <a:off x="7847198" y="40369"/>
            <a:ext cx="413953" cy="396466"/>
            <a:chOff x="1083025" y="1878833"/>
            <a:chExt cx="1834900" cy="710385"/>
          </a:xfrm>
        </p:grpSpPr>
        <p:sp>
          <p:nvSpPr>
            <p:cNvPr id="924" name="Google Shape;924;p40"/>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925" name="Google Shape;925;p4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6" name="Google Shape;926;p4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40"/>
          <p:cNvGrpSpPr/>
          <p:nvPr/>
        </p:nvGrpSpPr>
        <p:grpSpPr>
          <a:xfrm>
            <a:off x="8233624" y="40350"/>
            <a:ext cx="413953" cy="396479"/>
            <a:chOff x="1083025" y="1878811"/>
            <a:chExt cx="1834900" cy="710408"/>
          </a:xfrm>
        </p:grpSpPr>
        <p:sp>
          <p:nvSpPr>
            <p:cNvPr id="928" name="Google Shape;928;p40"/>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929" name="Google Shape;929;p4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0" name="Google Shape;930;p4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40"/>
          <p:cNvGrpSpPr/>
          <p:nvPr/>
        </p:nvGrpSpPr>
        <p:grpSpPr>
          <a:xfrm>
            <a:off x="8618771" y="40592"/>
            <a:ext cx="413953" cy="396474"/>
            <a:chOff x="1083025" y="1878819"/>
            <a:chExt cx="1834900" cy="710399"/>
          </a:xfrm>
        </p:grpSpPr>
        <p:sp>
          <p:nvSpPr>
            <p:cNvPr id="932" name="Google Shape;932;p40"/>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933" name="Google Shape;933;p4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4" name="Google Shape;934;p4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41"/>
          <p:cNvSpPr txBox="1"/>
          <p:nvPr>
            <p:ph type="title"/>
          </p:nvPr>
        </p:nvSpPr>
        <p:spPr>
          <a:xfrm>
            <a:off x="352900" y="598200"/>
            <a:ext cx="8600100" cy="110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Adjustable Ratings:</a:t>
            </a:r>
            <a:endParaRPr/>
          </a:p>
        </p:txBody>
      </p:sp>
      <p:sp>
        <p:nvSpPr>
          <p:cNvPr id="940" name="Google Shape;940;p4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41" name="Google Shape;941;p41"/>
          <p:cNvSpPr txBox="1"/>
          <p:nvPr>
            <p:ph idx="4294967295" type="body"/>
          </p:nvPr>
        </p:nvSpPr>
        <p:spPr>
          <a:xfrm>
            <a:off x="424300" y="1269225"/>
            <a:ext cx="8528700" cy="2428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Digital Release Items</a:t>
            </a:r>
            <a:endParaRPr b="1">
              <a:latin typeface="Montserrat"/>
              <a:ea typeface="Montserrat"/>
              <a:cs typeface="Montserrat"/>
              <a:sym typeface="Montserrat"/>
            </a:endParaRPr>
          </a:p>
          <a:p>
            <a:pPr indent="0" lvl="0" marL="0" rtl="0" algn="l">
              <a:spcBef>
                <a:spcPts val="600"/>
              </a:spcBef>
              <a:spcAft>
                <a:spcPts val="0"/>
              </a:spcAft>
              <a:buNone/>
            </a:pPr>
            <a:r>
              <a:rPr b="1" lang="en">
                <a:solidFill>
                  <a:schemeClr val="accent6"/>
                </a:solidFill>
              </a:rPr>
              <a:t>Seller follows up</a:t>
            </a:r>
            <a:r>
              <a:rPr b="1" lang="en">
                <a:solidFill>
                  <a:schemeClr val="accent6"/>
                </a:solidFill>
              </a:rPr>
              <a:t> </a:t>
            </a:r>
            <a:r>
              <a:rPr lang="en">
                <a:solidFill>
                  <a:srgbClr val="FFFFFF"/>
                </a:solidFill>
                <a:latin typeface="Montserrat"/>
                <a:ea typeface="Montserrat"/>
                <a:cs typeface="Montserrat"/>
                <a:sym typeface="Montserrat"/>
              </a:rPr>
              <a:t>following bad rating with remedy action, causing review/rating to alter. User may forget to change either/both.</a:t>
            </a:r>
            <a:endParaRPr>
              <a:solidFill>
                <a:srgbClr val="FFFFFF"/>
              </a:solidFill>
              <a:latin typeface="Montserrat"/>
              <a:ea typeface="Montserrat"/>
              <a:cs typeface="Montserrat"/>
              <a:sym typeface="Montserrat"/>
            </a:endParaRPr>
          </a:p>
          <a:p>
            <a:pPr indent="0" lvl="0" marL="0" rtl="0" algn="l">
              <a:spcBef>
                <a:spcPts val="600"/>
              </a:spcBef>
              <a:spcAft>
                <a:spcPts val="0"/>
              </a:spcAft>
              <a:buNone/>
            </a:pPr>
            <a:r>
              <a:rPr lang="en">
                <a:solidFill>
                  <a:srgbClr val="FFFFFF"/>
                </a:solidFill>
                <a:latin typeface="Montserrat"/>
                <a:ea typeface="Montserrat"/>
                <a:cs typeface="Montserrat"/>
                <a:sym typeface="Montserrat"/>
              </a:rPr>
              <a:t>Example:</a:t>
            </a:r>
            <a:endParaRPr b="1" sz="900">
              <a:solidFill>
                <a:srgbClr val="FFFFFF"/>
              </a:solidFill>
              <a:latin typeface="Montserrat"/>
              <a:ea typeface="Montserrat"/>
              <a:cs typeface="Montserrat"/>
              <a:sym typeface="Montserrat"/>
            </a:endParaRPr>
          </a:p>
          <a:p>
            <a:pPr indent="0" lvl="0" marL="0" rtl="0" algn="l">
              <a:spcBef>
                <a:spcPts val="600"/>
              </a:spcBef>
              <a:spcAft>
                <a:spcPts val="0"/>
              </a:spcAft>
              <a:buNone/>
            </a:pPr>
            <a:r>
              <a:rPr b="1" lang="en" sz="900">
                <a:solidFill>
                  <a:srgbClr val="FFFFFF"/>
                </a:solidFill>
                <a:latin typeface="Montserrat"/>
                <a:ea typeface="Montserrat"/>
                <a:cs typeface="Montserrat"/>
                <a:sym typeface="Montserrat"/>
              </a:rPr>
              <a:t>      </a:t>
            </a:r>
            <a:r>
              <a:rPr b="1" lang="en" sz="900">
                <a:solidFill>
                  <a:schemeClr val="accent6"/>
                </a:solidFill>
                <a:latin typeface="Montserrat"/>
                <a:ea typeface="Montserrat"/>
                <a:cs typeface="Montserrat"/>
                <a:sym typeface="Montserrat"/>
              </a:rPr>
              <a:t>  Rating        Comment        Date      Sentiment</a:t>
            </a:r>
            <a:r>
              <a:rPr lang="en">
                <a:solidFill>
                  <a:schemeClr val="accent6"/>
                </a:solidFill>
                <a:latin typeface="Montserrat"/>
                <a:ea typeface="Montserrat"/>
                <a:cs typeface="Montserrat"/>
                <a:sym typeface="Montserrat"/>
              </a:rPr>
              <a:t> </a:t>
            </a:r>
            <a:endParaRPr>
              <a:solidFill>
                <a:schemeClr val="accent6"/>
              </a:solidFill>
              <a:latin typeface="Montserrat"/>
              <a:ea typeface="Montserrat"/>
              <a:cs typeface="Montserrat"/>
              <a:sym typeface="Montserrat"/>
            </a:endParaRPr>
          </a:p>
          <a:p>
            <a:pPr indent="0" lvl="0" marL="0" rtl="0" algn="l">
              <a:spcBef>
                <a:spcPts val="600"/>
              </a:spcBef>
              <a:spcAft>
                <a:spcPts val="0"/>
              </a:spcAft>
              <a:buNone/>
            </a:pPr>
            <a:r>
              <a:t/>
            </a:r>
            <a:endParaRPr>
              <a:solidFill>
                <a:schemeClr val="accent6"/>
              </a:solidFill>
              <a:latin typeface="Montserrat"/>
              <a:ea typeface="Montserrat"/>
              <a:cs typeface="Montserrat"/>
              <a:sym typeface="Montserrat"/>
            </a:endParaRPr>
          </a:p>
          <a:p>
            <a:pPr indent="0" lvl="0" marL="0" rtl="0" algn="l">
              <a:spcBef>
                <a:spcPts val="60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600"/>
              </a:spcBef>
              <a:spcAft>
                <a:spcPts val="0"/>
              </a:spcAft>
              <a:buNone/>
            </a:pPr>
            <a:r>
              <a:rPr lang="en">
                <a:solidFill>
                  <a:srgbClr val="FFFFFF"/>
                </a:solidFill>
                <a:latin typeface="Montserrat"/>
                <a:ea typeface="Montserrat"/>
                <a:cs typeface="Montserrat"/>
                <a:sym typeface="Montserrat"/>
              </a:rPr>
              <a:t>Alternatively, some products (e.g. digital releases) can change over time.</a:t>
            </a:r>
            <a:endParaRPr>
              <a:solidFill>
                <a:srgbClr val="FFFFFF"/>
              </a:solidFill>
              <a:latin typeface="Montserrat"/>
              <a:ea typeface="Montserrat"/>
              <a:cs typeface="Montserrat"/>
              <a:sym typeface="Montserrat"/>
            </a:endParaRPr>
          </a:p>
          <a:p>
            <a:pPr indent="0" lvl="0" marL="0" rtl="0" algn="l">
              <a:spcBef>
                <a:spcPts val="600"/>
              </a:spcBef>
              <a:spcAft>
                <a:spcPts val="0"/>
              </a:spcAft>
              <a:buNone/>
            </a:pPr>
            <a:r>
              <a:rPr lang="en">
                <a:solidFill>
                  <a:srgbClr val="FFFFFF"/>
                </a:solidFill>
                <a:latin typeface="Montserrat"/>
                <a:ea typeface="Montserrat"/>
                <a:cs typeface="Montserrat"/>
                <a:sym typeface="Montserrat"/>
              </a:rPr>
              <a:t>Result: Unreliable ratings that require further analysis</a:t>
            </a:r>
            <a:endParaRPr>
              <a:solidFill>
                <a:srgbClr val="FFFFFF"/>
              </a:solidFill>
              <a:latin typeface="Montserrat"/>
              <a:ea typeface="Montserrat"/>
              <a:cs typeface="Montserrat"/>
              <a:sym typeface="Montserrat"/>
            </a:endParaRPr>
          </a:p>
        </p:txBody>
      </p:sp>
      <p:pic>
        <p:nvPicPr>
          <p:cNvPr id="942" name="Google Shape;942;p41"/>
          <p:cNvPicPr preferRelativeResize="0"/>
          <p:nvPr/>
        </p:nvPicPr>
        <p:blipFill rotWithShape="1">
          <a:blip r:embed="rId3">
            <a:alphaModFix/>
          </a:blip>
          <a:srcRect b="8025" l="0" r="0" t="8025"/>
          <a:stretch/>
        </p:blipFill>
        <p:spPr>
          <a:xfrm>
            <a:off x="673675" y="2996025"/>
            <a:ext cx="2616474" cy="393600"/>
          </a:xfrm>
          <a:prstGeom prst="rect">
            <a:avLst/>
          </a:prstGeom>
          <a:noFill/>
          <a:ln>
            <a:noFill/>
          </a:ln>
        </p:spPr>
      </p:pic>
      <p:pic>
        <p:nvPicPr>
          <p:cNvPr id="943" name="Google Shape;943;p41"/>
          <p:cNvPicPr preferRelativeResize="0"/>
          <p:nvPr/>
        </p:nvPicPr>
        <p:blipFill>
          <a:blip r:embed="rId4">
            <a:alphaModFix/>
          </a:blip>
          <a:stretch>
            <a:fillRect/>
          </a:stretch>
        </p:blipFill>
        <p:spPr>
          <a:xfrm>
            <a:off x="673677" y="2996025"/>
            <a:ext cx="772400" cy="393600"/>
          </a:xfrm>
          <a:prstGeom prst="rect">
            <a:avLst/>
          </a:prstGeom>
          <a:noFill/>
          <a:ln>
            <a:noFill/>
          </a:ln>
        </p:spPr>
      </p:pic>
      <p:grpSp>
        <p:nvGrpSpPr>
          <p:cNvPr id="944" name="Google Shape;944;p41"/>
          <p:cNvGrpSpPr/>
          <p:nvPr/>
        </p:nvGrpSpPr>
        <p:grpSpPr>
          <a:xfrm>
            <a:off x="6304075" y="40759"/>
            <a:ext cx="413953" cy="396472"/>
            <a:chOff x="1083025" y="1878822"/>
            <a:chExt cx="1834900" cy="710396"/>
          </a:xfrm>
        </p:grpSpPr>
        <p:sp>
          <p:nvSpPr>
            <p:cNvPr id="945" name="Google Shape;945;p41"/>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946" name="Google Shape;946;p4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7" name="Google Shape;947;p4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1"/>
          <p:cNvGrpSpPr/>
          <p:nvPr/>
        </p:nvGrpSpPr>
        <p:grpSpPr>
          <a:xfrm>
            <a:off x="6689527" y="40759"/>
            <a:ext cx="413953" cy="396472"/>
            <a:chOff x="1083025" y="1878822"/>
            <a:chExt cx="1834900" cy="710396"/>
          </a:xfrm>
        </p:grpSpPr>
        <p:sp>
          <p:nvSpPr>
            <p:cNvPr id="949" name="Google Shape;949;p41"/>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950" name="Google Shape;950;p4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1" name="Google Shape;951;p4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41"/>
          <p:cNvGrpSpPr/>
          <p:nvPr/>
        </p:nvGrpSpPr>
        <p:grpSpPr>
          <a:xfrm>
            <a:off x="7075633" y="40369"/>
            <a:ext cx="413953" cy="396466"/>
            <a:chOff x="1083025" y="1878833"/>
            <a:chExt cx="1834900" cy="710385"/>
          </a:xfrm>
        </p:grpSpPr>
        <p:sp>
          <p:nvSpPr>
            <p:cNvPr id="953" name="Google Shape;953;p41"/>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954" name="Google Shape;954;p4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5" name="Google Shape;955;p4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41"/>
          <p:cNvGrpSpPr/>
          <p:nvPr/>
        </p:nvGrpSpPr>
        <p:grpSpPr>
          <a:xfrm>
            <a:off x="7462059" y="40355"/>
            <a:ext cx="413953" cy="396474"/>
            <a:chOff x="1083025" y="1878819"/>
            <a:chExt cx="1834900" cy="710399"/>
          </a:xfrm>
        </p:grpSpPr>
        <p:sp>
          <p:nvSpPr>
            <p:cNvPr id="957" name="Google Shape;957;p41"/>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958" name="Google Shape;958;p4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9" name="Google Shape;959;p4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41"/>
          <p:cNvGrpSpPr/>
          <p:nvPr/>
        </p:nvGrpSpPr>
        <p:grpSpPr>
          <a:xfrm>
            <a:off x="7847198" y="40369"/>
            <a:ext cx="413953" cy="396466"/>
            <a:chOff x="1083025" y="1878833"/>
            <a:chExt cx="1834900" cy="710385"/>
          </a:xfrm>
        </p:grpSpPr>
        <p:sp>
          <p:nvSpPr>
            <p:cNvPr id="961" name="Google Shape;961;p41"/>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962" name="Google Shape;962;p4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3" name="Google Shape;963;p4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41"/>
          <p:cNvGrpSpPr/>
          <p:nvPr/>
        </p:nvGrpSpPr>
        <p:grpSpPr>
          <a:xfrm>
            <a:off x="8233624" y="40350"/>
            <a:ext cx="413953" cy="396479"/>
            <a:chOff x="1083025" y="1878811"/>
            <a:chExt cx="1834900" cy="710408"/>
          </a:xfrm>
        </p:grpSpPr>
        <p:sp>
          <p:nvSpPr>
            <p:cNvPr id="965" name="Google Shape;965;p41"/>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966" name="Google Shape;966;p4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7" name="Google Shape;967;p4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41"/>
          <p:cNvGrpSpPr/>
          <p:nvPr/>
        </p:nvGrpSpPr>
        <p:grpSpPr>
          <a:xfrm>
            <a:off x="8618771" y="40592"/>
            <a:ext cx="413953" cy="396474"/>
            <a:chOff x="1083025" y="1878819"/>
            <a:chExt cx="1834900" cy="710399"/>
          </a:xfrm>
        </p:grpSpPr>
        <p:sp>
          <p:nvSpPr>
            <p:cNvPr id="969" name="Google Shape;969;p41"/>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970" name="Google Shape;970;p4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71" name="Google Shape;971;p4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42"/>
          <p:cNvSpPr txBox="1"/>
          <p:nvPr>
            <p:ph type="title"/>
          </p:nvPr>
        </p:nvSpPr>
        <p:spPr>
          <a:xfrm>
            <a:off x="352900" y="598200"/>
            <a:ext cx="8600100" cy="110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Further Analysis</a:t>
            </a:r>
            <a:endParaRPr/>
          </a:p>
        </p:txBody>
      </p:sp>
      <p:sp>
        <p:nvSpPr>
          <p:cNvPr id="977" name="Google Shape;977;p4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78" name="Google Shape;978;p42"/>
          <p:cNvSpPr txBox="1"/>
          <p:nvPr>
            <p:ph idx="4294967295" type="body"/>
          </p:nvPr>
        </p:nvSpPr>
        <p:spPr>
          <a:xfrm>
            <a:off x="352900" y="1173975"/>
            <a:ext cx="8184900" cy="2428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latin typeface="Montserrat"/>
                <a:ea typeface="Montserrat"/>
                <a:cs typeface="Montserrat"/>
                <a:sym typeface="Montserrat"/>
              </a:rPr>
              <a:t>Cross-Category comparison will become very interesting when done at scale</a:t>
            </a:r>
            <a:endParaRPr>
              <a:latin typeface="Montserrat"/>
              <a:ea typeface="Montserrat"/>
              <a:cs typeface="Montserrat"/>
              <a:sym typeface="Montserrat"/>
            </a:endParaRPr>
          </a:p>
          <a:p>
            <a:pPr indent="-330200" lvl="0" marL="457200" rtl="0" algn="l">
              <a:spcBef>
                <a:spcPts val="600"/>
              </a:spcBef>
              <a:spcAft>
                <a:spcPts val="0"/>
              </a:spcAft>
              <a:buSzPts val="1600"/>
              <a:buFont typeface="Montserrat"/>
              <a:buChar char="-"/>
            </a:pPr>
            <a:r>
              <a:rPr lang="en">
                <a:latin typeface="Montserrat"/>
                <a:ea typeface="Montserrat"/>
                <a:cs typeface="Montserrat"/>
                <a:sym typeface="Montserrat"/>
              </a:rPr>
              <a:t>Reviews can be adjusted based per-category to better reflect reality</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Analyse review and sentiments by customer profiling (Jie)</a:t>
            </a:r>
            <a:endParaRPr>
              <a:solidFill>
                <a:schemeClr val="accent6"/>
              </a:solidFill>
              <a:latin typeface="Montserrat"/>
              <a:ea typeface="Montserrat"/>
              <a:cs typeface="Montserrat"/>
              <a:sym typeface="Montserrat"/>
            </a:endParaRPr>
          </a:p>
          <a:p>
            <a:pPr indent="0" lvl="0" marL="0" rtl="0" algn="l">
              <a:spcBef>
                <a:spcPts val="600"/>
              </a:spcBef>
              <a:spcAft>
                <a:spcPts val="0"/>
              </a:spcAft>
              <a:buNone/>
            </a:pPr>
            <a:r>
              <a:rPr lang="en">
                <a:solidFill>
                  <a:schemeClr val="accent6"/>
                </a:solidFill>
                <a:latin typeface="Montserrat"/>
                <a:ea typeface="Montserrat"/>
                <a:cs typeface="Montserrat"/>
                <a:sym typeface="Montserrat"/>
              </a:rPr>
              <a:t>We are constrained by our budget on this project: </a:t>
            </a:r>
            <a:endParaRPr>
              <a:solidFill>
                <a:schemeClr val="accent6"/>
              </a:solidFill>
              <a:latin typeface="Montserrat"/>
              <a:ea typeface="Montserrat"/>
              <a:cs typeface="Montserrat"/>
              <a:sym typeface="Montserrat"/>
            </a:endParaRPr>
          </a:p>
          <a:p>
            <a:pPr indent="0" lvl="0" marL="0" rtl="0" algn="l">
              <a:spcBef>
                <a:spcPts val="600"/>
              </a:spcBef>
              <a:spcAft>
                <a:spcPts val="0"/>
              </a:spcAft>
              <a:buNone/>
            </a:pPr>
            <a:r>
              <a:rPr lang="en">
                <a:solidFill>
                  <a:srgbClr val="FFFFFF"/>
                </a:solidFill>
                <a:latin typeface="Montserrat"/>
                <a:ea typeface="Montserrat"/>
                <a:cs typeface="Montserrat"/>
                <a:sym typeface="Montserrat"/>
              </a:rPr>
              <a:t>Every ~10,000 lines costed roughly 6-7 USD for Amazon Comprehend to process</a:t>
            </a:r>
            <a:endParaRPr>
              <a:solidFill>
                <a:srgbClr val="FFFFFF"/>
              </a:solidFill>
              <a:latin typeface="Montserrat"/>
              <a:ea typeface="Montserrat"/>
              <a:cs typeface="Montserrat"/>
              <a:sym typeface="Montserrat"/>
            </a:endParaRPr>
          </a:p>
        </p:txBody>
      </p:sp>
      <p:pic>
        <p:nvPicPr>
          <p:cNvPr id="979" name="Google Shape;979;p42"/>
          <p:cNvPicPr preferRelativeResize="0"/>
          <p:nvPr/>
        </p:nvPicPr>
        <p:blipFill>
          <a:blip r:embed="rId3">
            <a:alphaModFix/>
          </a:blip>
          <a:stretch>
            <a:fillRect/>
          </a:stretch>
        </p:blipFill>
        <p:spPr>
          <a:xfrm>
            <a:off x="352900" y="3026800"/>
            <a:ext cx="6745424" cy="1646850"/>
          </a:xfrm>
          <a:prstGeom prst="rect">
            <a:avLst/>
          </a:prstGeom>
          <a:noFill/>
          <a:ln>
            <a:noFill/>
          </a:ln>
        </p:spPr>
      </p:pic>
      <p:grpSp>
        <p:nvGrpSpPr>
          <p:cNvPr id="980" name="Google Shape;980;p42"/>
          <p:cNvGrpSpPr/>
          <p:nvPr/>
        </p:nvGrpSpPr>
        <p:grpSpPr>
          <a:xfrm>
            <a:off x="6304075" y="40759"/>
            <a:ext cx="413953" cy="396472"/>
            <a:chOff x="1083025" y="1878822"/>
            <a:chExt cx="1834900" cy="710396"/>
          </a:xfrm>
        </p:grpSpPr>
        <p:sp>
          <p:nvSpPr>
            <p:cNvPr id="981" name="Google Shape;981;p42"/>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982" name="Google Shape;982;p4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83" name="Google Shape;983;p4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42"/>
          <p:cNvGrpSpPr/>
          <p:nvPr/>
        </p:nvGrpSpPr>
        <p:grpSpPr>
          <a:xfrm>
            <a:off x="6689527" y="40759"/>
            <a:ext cx="413953" cy="396472"/>
            <a:chOff x="1083025" y="1878822"/>
            <a:chExt cx="1834900" cy="710396"/>
          </a:xfrm>
        </p:grpSpPr>
        <p:sp>
          <p:nvSpPr>
            <p:cNvPr id="985" name="Google Shape;985;p42"/>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986" name="Google Shape;986;p4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87" name="Google Shape;987;p4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42"/>
          <p:cNvGrpSpPr/>
          <p:nvPr/>
        </p:nvGrpSpPr>
        <p:grpSpPr>
          <a:xfrm>
            <a:off x="7075633" y="40369"/>
            <a:ext cx="413953" cy="396466"/>
            <a:chOff x="1083025" y="1878833"/>
            <a:chExt cx="1834900" cy="710385"/>
          </a:xfrm>
        </p:grpSpPr>
        <p:sp>
          <p:nvSpPr>
            <p:cNvPr id="989" name="Google Shape;989;p42"/>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990" name="Google Shape;990;p4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91" name="Google Shape;991;p4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42"/>
          <p:cNvGrpSpPr/>
          <p:nvPr/>
        </p:nvGrpSpPr>
        <p:grpSpPr>
          <a:xfrm>
            <a:off x="7462059" y="40355"/>
            <a:ext cx="413953" cy="396474"/>
            <a:chOff x="1083025" y="1878819"/>
            <a:chExt cx="1834900" cy="710399"/>
          </a:xfrm>
        </p:grpSpPr>
        <p:sp>
          <p:nvSpPr>
            <p:cNvPr id="993" name="Google Shape;993;p42"/>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994" name="Google Shape;994;p4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95" name="Google Shape;995;p4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42"/>
          <p:cNvGrpSpPr/>
          <p:nvPr/>
        </p:nvGrpSpPr>
        <p:grpSpPr>
          <a:xfrm>
            <a:off x="7847198" y="40369"/>
            <a:ext cx="413953" cy="396466"/>
            <a:chOff x="1083025" y="1878833"/>
            <a:chExt cx="1834900" cy="710385"/>
          </a:xfrm>
        </p:grpSpPr>
        <p:sp>
          <p:nvSpPr>
            <p:cNvPr id="997" name="Google Shape;997;p42"/>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998" name="Google Shape;998;p4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99" name="Google Shape;999;p4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42"/>
          <p:cNvGrpSpPr/>
          <p:nvPr/>
        </p:nvGrpSpPr>
        <p:grpSpPr>
          <a:xfrm>
            <a:off x="8233624" y="40350"/>
            <a:ext cx="413953" cy="396479"/>
            <a:chOff x="1083025" y="1878811"/>
            <a:chExt cx="1834900" cy="710408"/>
          </a:xfrm>
        </p:grpSpPr>
        <p:sp>
          <p:nvSpPr>
            <p:cNvPr id="1001" name="Google Shape;1001;p42"/>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002" name="Google Shape;1002;p4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03" name="Google Shape;1003;p4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42"/>
          <p:cNvGrpSpPr/>
          <p:nvPr/>
        </p:nvGrpSpPr>
        <p:grpSpPr>
          <a:xfrm>
            <a:off x="8618771" y="40592"/>
            <a:ext cx="413953" cy="396474"/>
            <a:chOff x="1083025" y="1878819"/>
            <a:chExt cx="1834900" cy="710399"/>
          </a:xfrm>
        </p:grpSpPr>
        <p:sp>
          <p:nvSpPr>
            <p:cNvPr id="1005" name="Google Shape;1005;p42"/>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006" name="Google Shape;1006;p4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07" name="Google Shape;1007;p4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pic>
        <p:nvPicPr>
          <p:cNvPr id="1012" name="Google Shape;1012;p43"/>
          <p:cNvPicPr preferRelativeResize="0"/>
          <p:nvPr/>
        </p:nvPicPr>
        <p:blipFill rotWithShape="1">
          <a:blip r:embed="rId3">
            <a:alphaModFix/>
          </a:blip>
          <a:srcRect b="5665" l="0" r="0" t="5665"/>
          <a:stretch/>
        </p:blipFill>
        <p:spPr>
          <a:xfrm>
            <a:off x="-1" y="0"/>
            <a:ext cx="9281594" cy="5143500"/>
          </a:xfrm>
          <a:prstGeom prst="rect">
            <a:avLst/>
          </a:prstGeom>
          <a:noFill/>
          <a:ln>
            <a:noFill/>
          </a:ln>
          <a:effectLst>
            <a:outerShdw blurRad="57150" rotWithShape="0" algn="bl" dir="5400000" dist="19050">
              <a:srgbClr val="000000">
                <a:alpha val="50000"/>
              </a:srgbClr>
            </a:outerShdw>
          </a:effectLst>
        </p:spPr>
      </p:pic>
      <p:sp>
        <p:nvSpPr>
          <p:cNvPr id="1013" name="Google Shape;1013;p43"/>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6"/>
                </a:solidFill>
              </a:rPr>
              <a:t>6</a:t>
            </a:r>
            <a:r>
              <a:rPr lang="en" sz="3600">
                <a:solidFill>
                  <a:schemeClr val="accent6"/>
                </a:solidFill>
              </a:rPr>
              <a:t>.</a:t>
            </a:r>
            <a:br>
              <a:rPr lang="en">
                <a:solidFill>
                  <a:schemeClr val="accent6"/>
                </a:solidFill>
              </a:rPr>
            </a:br>
            <a:r>
              <a:rPr lang="en"/>
              <a:t>User Analysis</a:t>
            </a:r>
            <a:endParaRPr/>
          </a:p>
        </p:txBody>
      </p:sp>
      <p:pic>
        <p:nvPicPr>
          <p:cNvPr id="1014" name="Google Shape;1014;p43"/>
          <p:cNvPicPr preferRelativeResize="0"/>
          <p:nvPr/>
        </p:nvPicPr>
        <p:blipFill>
          <a:blip r:embed="rId4">
            <a:alphaModFix/>
          </a:blip>
          <a:stretch>
            <a:fillRect/>
          </a:stretch>
        </p:blipFill>
        <p:spPr>
          <a:xfrm>
            <a:off x="8743375" y="4720200"/>
            <a:ext cx="400624" cy="300475"/>
          </a:xfrm>
          <a:prstGeom prst="rect">
            <a:avLst/>
          </a:prstGeom>
          <a:noFill/>
          <a:ln>
            <a:noFill/>
          </a:ln>
        </p:spPr>
      </p:pic>
      <p:pic>
        <p:nvPicPr>
          <p:cNvPr id="1015" name="Google Shape;1015;p43"/>
          <p:cNvPicPr preferRelativeResize="0"/>
          <p:nvPr/>
        </p:nvPicPr>
        <p:blipFill>
          <a:blip r:embed="rId5">
            <a:alphaModFix/>
          </a:blip>
          <a:stretch>
            <a:fillRect/>
          </a:stretch>
        </p:blipFill>
        <p:spPr>
          <a:xfrm>
            <a:off x="7796348" y="4720200"/>
            <a:ext cx="819477" cy="300475"/>
          </a:xfrm>
          <a:prstGeom prst="rect">
            <a:avLst/>
          </a:prstGeom>
          <a:noFill/>
          <a:ln>
            <a:noFill/>
          </a:ln>
        </p:spPr>
      </p:pic>
      <p:grpSp>
        <p:nvGrpSpPr>
          <p:cNvPr id="1016" name="Google Shape;1016;p43"/>
          <p:cNvGrpSpPr/>
          <p:nvPr/>
        </p:nvGrpSpPr>
        <p:grpSpPr>
          <a:xfrm>
            <a:off x="6304075" y="40759"/>
            <a:ext cx="413953" cy="396472"/>
            <a:chOff x="1083025" y="1878822"/>
            <a:chExt cx="1834900" cy="710396"/>
          </a:xfrm>
        </p:grpSpPr>
        <p:sp>
          <p:nvSpPr>
            <p:cNvPr id="1017" name="Google Shape;1017;p43"/>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018" name="Google Shape;1018;p4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19" name="Google Shape;1019;p4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43"/>
          <p:cNvGrpSpPr/>
          <p:nvPr/>
        </p:nvGrpSpPr>
        <p:grpSpPr>
          <a:xfrm>
            <a:off x="6689527" y="40759"/>
            <a:ext cx="413953" cy="396472"/>
            <a:chOff x="1083025" y="1878822"/>
            <a:chExt cx="1834900" cy="710396"/>
          </a:xfrm>
        </p:grpSpPr>
        <p:sp>
          <p:nvSpPr>
            <p:cNvPr id="1021" name="Google Shape;1021;p43"/>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022" name="Google Shape;1022;p4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3" name="Google Shape;1023;p4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43"/>
          <p:cNvGrpSpPr/>
          <p:nvPr/>
        </p:nvGrpSpPr>
        <p:grpSpPr>
          <a:xfrm>
            <a:off x="7075633" y="40369"/>
            <a:ext cx="413953" cy="396466"/>
            <a:chOff x="1083025" y="1878833"/>
            <a:chExt cx="1834900" cy="710385"/>
          </a:xfrm>
        </p:grpSpPr>
        <p:sp>
          <p:nvSpPr>
            <p:cNvPr id="1025" name="Google Shape;1025;p43"/>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026" name="Google Shape;1026;p4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7" name="Google Shape;1027;p4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43"/>
          <p:cNvGrpSpPr/>
          <p:nvPr/>
        </p:nvGrpSpPr>
        <p:grpSpPr>
          <a:xfrm>
            <a:off x="7462059" y="40355"/>
            <a:ext cx="413953" cy="396474"/>
            <a:chOff x="1083025" y="1878819"/>
            <a:chExt cx="1834900" cy="710399"/>
          </a:xfrm>
        </p:grpSpPr>
        <p:sp>
          <p:nvSpPr>
            <p:cNvPr id="1029" name="Google Shape;1029;p43"/>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030" name="Google Shape;1030;p4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31" name="Google Shape;1031;p4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43"/>
          <p:cNvGrpSpPr/>
          <p:nvPr/>
        </p:nvGrpSpPr>
        <p:grpSpPr>
          <a:xfrm>
            <a:off x="7847198" y="40369"/>
            <a:ext cx="413953" cy="396466"/>
            <a:chOff x="1083025" y="1878833"/>
            <a:chExt cx="1834900" cy="710385"/>
          </a:xfrm>
        </p:grpSpPr>
        <p:sp>
          <p:nvSpPr>
            <p:cNvPr id="1033" name="Google Shape;1033;p43"/>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034" name="Google Shape;1034;p4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35" name="Google Shape;1035;p4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43"/>
          <p:cNvGrpSpPr/>
          <p:nvPr/>
        </p:nvGrpSpPr>
        <p:grpSpPr>
          <a:xfrm>
            <a:off x="8233624" y="40350"/>
            <a:ext cx="413953" cy="396479"/>
            <a:chOff x="1083025" y="1878811"/>
            <a:chExt cx="1834900" cy="710408"/>
          </a:xfrm>
        </p:grpSpPr>
        <p:sp>
          <p:nvSpPr>
            <p:cNvPr id="1037" name="Google Shape;1037;p43"/>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038" name="Google Shape;1038;p4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39" name="Google Shape;1039;p4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43"/>
          <p:cNvGrpSpPr/>
          <p:nvPr/>
        </p:nvGrpSpPr>
        <p:grpSpPr>
          <a:xfrm>
            <a:off x="8618771" y="40592"/>
            <a:ext cx="413953" cy="396474"/>
            <a:chOff x="1083025" y="1878819"/>
            <a:chExt cx="1834900" cy="710399"/>
          </a:xfrm>
        </p:grpSpPr>
        <p:sp>
          <p:nvSpPr>
            <p:cNvPr id="1041" name="Google Shape;1041;p43"/>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042" name="Google Shape;1042;p4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43" name="Google Shape;1043;p4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Google Shape;1048;p44"/>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Used</a:t>
            </a:r>
            <a:endParaRPr/>
          </a:p>
        </p:txBody>
      </p:sp>
      <p:sp>
        <p:nvSpPr>
          <p:cNvPr id="1049" name="Google Shape;1049;p4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50" name="Google Shape;1050;p44"/>
          <p:cNvSpPr txBox="1"/>
          <p:nvPr>
            <p:ph idx="4294967295" type="body"/>
          </p:nvPr>
        </p:nvSpPr>
        <p:spPr>
          <a:xfrm>
            <a:off x="728500" y="1299350"/>
            <a:ext cx="8224500" cy="3537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Index Page: </a:t>
            </a:r>
            <a:r>
              <a:rPr lang="en" sz="1100" u="sng">
                <a:solidFill>
                  <a:schemeClr val="hlink"/>
                </a:solidFill>
                <a:latin typeface="Arial"/>
                <a:ea typeface="Arial"/>
                <a:cs typeface="Arial"/>
                <a:sym typeface="Arial"/>
                <a:hlinkClick r:id="rId3"/>
              </a:rPr>
              <a:t>https://s3.amazonaws.com/amazon-reviews-pds/tsv/index.txt</a:t>
            </a:r>
            <a:endParaRPr b="1">
              <a:latin typeface="Montserrat"/>
              <a:ea typeface="Montserrat"/>
              <a:cs typeface="Montserrat"/>
              <a:sym typeface="Montserrat"/>
            </a:endParaRPr>
          </a:p>
          <a:p>
            <a:pPr indent="0" lvl="0" marL="0" rtl="0" algn="l">
              <a:spcBef>
                <a:spcPts val="600"/>
              </a:spcBef>
              <a:spcAft>
                <a:spcPts val="0"/>
              </a:spcAft>
              <a:buNone/>
            </a:pPr>
            <a:r>
              <a:rPr b="1" lang="en">
                <a:latin typeface="Montserrat"/>
                <a:ea typeface="Montserrat"/>
                <a:cs typeface="Montserrat"/>
                <a:sym typeface="Montserrat"/>
              </a:rPr>
              <a:t>Datasets: </a:t>
            </a:r>
            <a:endParaRPr b="1">
              <a:latin typeface="Montserrat"/>
              <a:ea typeface="Montserrat"/>
              <a:cs typeface="Montserrat"/>
              <a:sym typeface="Montserrat"/>
            </a:endParaRPr>
          </a:p>
          <a:p>
            <a:pPr indent="-330200" lvl="0" marL="457200" rtl="0" algn="l">
              <a:spcBef>
                <a:spcPts val="600"/>
              </a:spcBef>
              <a:spcAft>
                <a:spcPts val="0"/>
              </a:spcAft>
              <a:buSzPts val="1600"/>
              <a:buFont typeface="Montserrat"/>
              <a:buChar char="╺"/>
            </a:pPr>
            <a:r>
              <a:rPr lang="en">
                <a:latin typeface="Montserrat"/>
                <a:ea typeface="Montserrat"/>
                <a:cs typeface="Montserrat"/>
                <a:sym typeface="Montserrat"/>
              </a:rPr>
              <a:t>46 US review datasets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5 multilingual review datasets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4 US review datasets used</a:t>
            </a:r>
            <a:endParaRPr>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a:latin typeface="Montserrat"/>
                <a:ea typeface="Montserrat"/>
                <a:cs typeface="Montserrat"/>
                <a:sym typeface="Montserrat"/>
              </a:rPr>
              <a:t>Major Appliances</a:t>
            </a:r>
            <a:endParaRPr>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a:latin typeface="Montserrat"/>
                <a:ea typeface="Montserrat"/>
                <a:cs typeface="Montserrat"/>
                <a:sym typeface="Montserrat"/>
              </a:rPr>
              <a:t>Furniture</a:t>
            </a:r>
            <a:endParaRPr>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a:latin typeface="Montserrat"/>
                <a:ea typeface="Montserrat"/>
                <a:cs typeface="Montserrat"/>
                <a:sym typeface="Montserrat"/>
              </a:rPr>
              <a:t>Watches</a:t>
            </a:r>
            <a:endParaRPr>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en">
                <a:latin typeface="Montserrat"/>
                <a:ea typeface="Montserrat"/>
                <a:cs typeface="Montserrat"/>
                <a:sym typeface="Montserrat"/>
              </a:rPr>
              <a:t>Musical instruments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2,752,353 rows initially</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27,106 rows after (customer id with more than 30 reviews)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569 unique customers</a:t>
            </a:r>
            <a:endParaRPr>
              <a:latin typeface="Montserrat"/>
              <a:ea typeface="Montserrat"/>
              <a:cs typeface="Montserrat"/>
              <a:sym typeface="Montserrat"/>
            </a:endParaRPr>
          </a:p>
        </p:txBody>
      </p:sp>
      <p:grpSp>
        <p:nvGrpSpPr>
          <p:cNvPr id="1051" name="Google Shape;1051;p44"/>
          <p:cNvGrpSpPr/>
          <p:nvPr/>
        </p:nvGrpSpPr>
        <p:grpSpPr>
          <a:xfrm>
            <a:off x="6304075" y="40759"/>
            <a:ext cx="413953" cy="396472"/>
            <a:chOff x="1083025" y="1878822"/>
            <a:chExt cx="1834900" cy="710396"/>
          </a:xfrm>
        </p:grpSpPr>
        <p:sp>
          <p:nvSpPr>
            <p:cNvPr id="1052" name="Google Shape;1052;p44"/>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053" name="Google Shape;1053;p4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54" name="Google Shape;1054;p4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44"/>
          <p:cNvGrpSpPr/>
          <p:nvPr/>
        </p:nvGrpSpPr>
        <p:grpSpPr>
          <a:xfrm>
            <a:off x="6689527" y="40759"/>
            <a:ext cx="413953" cy="396472"/>
            <a:chOff x="1083025" y="1878822"/>
            <a:chExt cx="1834900" cy="710396"/>
          </a:xfrm>
        </p:grpSpPr>
        <p:sp>
          <p:nvSpPr>
            <p:cNvPr id="1056" name="Google Shape;1056;p44"/>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057" name="Google Shape;1057;p4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58" name="Google Shape;1058;p4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44"/>
          <p:cNvGrpSpPr/>
          <p:nvPr/>
        </p:nvGrpSpPr>
        <p:grpSpPr>
          <a:xfrm>
            <a:off x="7075633" y="40369"/>
            <a:ext cx="413953" cy="396466"/>
            <a:chOff x="1083025" y="1878833"/>
            <a:chExt cx="1834900" cy="710385"/>
          </a:xfrm>
        </p:grpSpPr>
        <p:sp>
          <p:nvSpPr>
            <p:cNvPr id="1060" name="Google Shape;1060;p44"/>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061" name="Google Shape;1061;p4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62" name="Google Shape;1062;p4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44"/>
          <p:cNvGrpSpPr/>
          <p:nvPr/>
        </p:nvGrpSpPr>
        <p:grpSpPr>
          <a:xfrm>
            <a:off x="7462059" y="40355"/>
            <a:ext cx="413953" cy="396474"/>
            <a:chOff x="1083025" y="1878819"/>
            <a:chExt cx="1834900" cy="710399"/>
          </a:xfrm>
        </p:grpSpPr>
        <p:sp>
          <p:nvSpPr>
            <p:cNvPr id="1064" name="Google Shape;1064;p44"/>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065" name="Google Shape;1065;p4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66" name="Google Shape;1066;p4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44"/>
          <p:cNvGrpSpPr/>
          <p:nvPr/>
        </p:nvGrpSpPr>
        <p:grpSpPr>
          <a:xfrm>
            <a:off x="7847198" y="40369"/>
            <a:ext cx="413953" cy="396466"/>
            <a:chOff x="1083025" y="1878833"/>
            <a:chExt cx="1834900" cy="710385"/>
          </a:xfrm>
        </p:grpSpPr>
        <p:sp>
          <p:nvSpPr>
            <p:cNvPr id="1068" name="Google Shape;1068;p44"/>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069" name="Google Shape;1069;p4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70" name="Google Shape;1070;p4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44"/>
          <p:cNvGrpSpPr/>
          <p:nvPr/>
        </p:nvGrpSpPr>
        <p:grpSpPr>
          <a:xfrm>
            <a:off x="8233624" y="40350"/>
            <a:ext cx="413953" cy="396479"/>
            <a:chOff x="1083025" y="1878811"/>
            <a:chExt cx="1834900" cy="710408"/>
          </a:xfrm>
        </p:grpSpPr>
        <p:sp>
          <p:nvSpPr>
            <p:cNvPr id="1072" name="Google Shape;1072;p44"/>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073" name="Google Shape;1073;p4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74" name="Google Shape;1074;p4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44"/>
          <p:cNvGrpSpPr/>
          <p:nvPr/>
        </p:nvGrpSpPr>
        <p:grpSpPr>
          <a:xfrm>
            <a:off x="8618771" y="40592"/>
            <a:ext cx="413953" cy="396474"/>
            <a:chOff x="1083025" y="1878819"/>
            <a:chExt cx="1834900" cy="710399"/>
          </a:xfrm>
        </p:grpSpPr>
        <p:sp>
          <p:nvSpPr>
            <p:cNvPr id="1076" name="Google Shape;1076;p44"/>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077" name="Google Shape;1077;p4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78" name="Google Shape;1078;p4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1188725" y="1048275"/>
            <a:ext cx="6766500" cy="478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Presentation </a:t>
            </a:r>
            <a:r>
              <a:rPr lang="en">
                <a:solidFill>
                  <a:schemeClr val="accent6"/>
                </a:solidFill>
              </a:rPr>
              <a:t>Overview</a:t>
            </a:r>
            <a:endParaRPr sz="3600">
              <a:solidFill>
                <a:schemeClr val="accent6"/>
              </a:solidFill>
            </a:endParaRPr>
          </a:p>
        </p:txBody>
      </p:sp>
      <p:sp>
        <p:nvSpPr>
          <p:cNvPr id="88" name="Google Shape;88;p18"/>
          <p:cNvSpPr txBox="1"/>
          <p:nvPr>
            <p:ph idx="12" type="sldNum"/>
          </p:nvPr>
        </p:nvSpPr>
        <p:spPr>
          <a:xfrm>
            <a:off x="7520596" y="43812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89" name="Google Shape;89;p18"/>
          <p:cNvGrpSpPr/>
          <p:nvPr/>
        </p:nvGrpSpPr>
        <p:grpSpPr>
          <a:xfrm>
            <a:off x="584161" y="1866713"/>
            <a:ext cx="1209750" cy="1410509"/>
            <a:chOff x="1083025" y="1878822"/>
            <a:chExt cx="1834900" cy="1410509"/>
          </a:xfrm>
        </p:grpSpPr>
        <p:sp>
          <p:nvSpPr>
            <p:cNvPr id="90" name="Google Shape;90;p18"/>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Frank</a:t>
              </a:r>
              <a:endParaRPr sz="800">
                <a:solidFill>
                  <a:schemeClr val="dk2"/>
                </a:solidFill>
                <a:latin typeface="Montserrat Light"/>
                <a:ea typeface="Montserrat Light"/>
                <a:cs typeface="Montserrat Light"/>
                <a:sym typeface="Montserrat Light"/>
              </a:endParaRPr>
            </a:p>
          </p:txBody>
        </p:sp>
        <p:sp>
          <p:nvSpPr>
            <p:cNvPr id="91" name="Google Shape;91;p18"/>
            <p:cNvSpPr txBox="1"/>
            <p:nvPr/>
          </p:nvSpPr>
          <p:spPr>
            <a:xfrm>
              <a:off x="1215712" y="2618832"/>
              <a:ext cx="1505100" cy="6705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Amazon Comprehend Overview</a:t>
              </a:r>
              <a:endParaRPr sz="1000">
                <a:solidFill>
                  <a:schemeClr val="lt1"/>
                </a:solidFill>
                <a:latin typeface="Montserrat Light"/>
                <a:ea typeface="Montserrat Light"/>
                <a:cs typeface="Montserrat Light"/>
                <a:sym typeface="Montserrat Light"/>
              </a:endParaRPr>
            </a:p>
          </p:txBody>
        </p:sp>
        <p:sp>
          <p:nvSpPr>
            <p:cNvPr id="92" name="Google Shape;92;p1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93" name="Google Shape;93;p1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94" name="Google Shape;94;p18"/>
          <p:cNvGrpSpPr/>
          <p:nvPr/>
        </p:nvGrpSpPr>
        <p:grpSpPr>
          <a:xfrm>
            <a:off x="1710852" y="1866713"/>
            <a:ext cx="1209750" cy="1410509"/>
            <a:chOff x="1083025" y="1878822"/>
            <a:chExt cx="1834900" cy="1410509"/>
          </a:xfrm>
        </p:grpSpPr>
        <p:sp>
          <p:nvSpPr>
            <p:cNvPr id="95" name="Google Shape;95;p18"/>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Frank</a:t>
              </a:r>
              <a:endParaRPr sz="800">
                <a:solidFill>
                  <a:schemeClr val="dk2"/>
                </a:solidFill>
                <a:latin typeface="Montserrat Light"/>
                <a:ea typeface="Montserrat Light"/>
                <a:cs typeface="Montserrat Light"/>
                <a:sym typeface="Montserrat Light"/>
              </a:endParaRPr>
            </a:p>
          </p:txBody>
        </p:sp>
        <p:sp>
          <p:nvSpPr>
            <p:cNvPr id="96" name="Google Shape;96;p18"/>
            <p:cNvSpPr txBox="1"/>
            <p:nvPr/>
          </p:nvSpPr>
          <p:spPr>
            <a:xfrm>
              <a:off x="1215713" y="2618832"/>
              <a:ext cx="1505100" cy="6705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Amazon Comprehend Demo</a:t>
              </a:r>
              <a:endParaRPr sz="1000">
                <a:solidFill>
                  <a:schemeClr val="lt1"/>
                </a:solidFill>
                <a:latin typeface="Montserrat Light"/>
                <a:ea typeface="Montserrat Light"/>
                <a:cs typeface="Montserrat Light"/>
                <a:sym typeface="Montserrat Light"/>
              </a:endParaRPr>
            </a:p>
          </p:txBody>
        </p:sp>
        <p:sp>
          <p:nvSpPr>
            <p:cNvPr id="97" name="Google Shape;97;p1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98" name="Google Shape;98;p1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99" name="Google Shape;99;p18"/>
          <p:cNvGrpSpPr/>
          <p:nvPr/>
        </p:nvGrpSpPr>
        <p:grpSpPr>
          <a:xfrm>
            <a:off x="2839453" y="1866013"/>
            <a:ext cx="1209750" cy="1411077"/>
            <a:chOff x="1083025" y="1878833"/>
            <a:chExt cx="1834900" cy="1411077"/>
          </a:xfrm>
        </p:grpSpPr>
        <p:sp>
          <p:nvSpPr>
            <p:cNvPr id="100" name="Google Shape;100;p18"/>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Frank</a:t>
              </a:r>
              <a:endParaRPr sz="800">
                <a:solidFill>
                  <a:schemeClr val="dk2"/>
                </a:solidFill>
                <a:latin typeface="Montserrat Light"/>
                <a:ea typeface="Montserrat Light"/>
                <a:cs typeface="Montserrat Light"/>
                <a:sym typeface="Montserrat Light"/>
              </a:endParaRPr>
            </a:p>
          </p:txBody>
        </p:sp>
        <p:sp>
          <p:nvSpPr>
            <p:cNvPr id="101" name="Google Shape;101;p18"/>
            <p:cNvSpPr txBox="1"/>
            <p:nvPr/>
          </p:nvSpPr>
          <p:spPr>
            <a:xfrm>
              <a:off x="1215709" y="2618811"/>
              <a:ext cx="1505100" cy="671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Data Understanding</a:t>
              </a:r>
              <a:endParaRPr sz="1000">
                <a:solidFill>
                  <a:schemeClr val="lt1"/>
                </a:solidFill>
                <a:latin typeface="Montserrat Light"/>
                <a:ea typeface="Montserrat Light"/>
                <a:cs typeface="Montserrat Light"/>
                <a:sym typeface="Montserrat Light"/>
              </a:endParaRPr>
            </a:p>
          </p:txBody>
        </p:sp>
        <p:sp>
          <p:nvSpPr>
            <p:cNvPr id="102" name="Google Shape;102;p1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03" name="Google Shape;103;p1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04" name="Google Shape;104;p18"/>
          <p:cNvGrpSpPr/>
          <p:nvPr/>
        </p:nvGrpSpPr>
        <p:grpSpPr>
          <a:xfrm>
            <a:off x="3968989" y="1865993"/>
            <a:ext cx="1209750" cy="1411103"/>
            <a:chOff x="1083025" y="1878825"/>
            <a:chExt cx="1834900" cy="1411103"/>
          </a:xfrm>
        </p:grpSpPr>
        <p:sp>
          <p:nvSpPr>
            <p:cNvPr id="105" name="Google Shape;105;p18"/>
            <p:cNvSpPr txBox="1"/>
            <p:nvPr/>
          </p:nvSpPr>
          <p:spPr>
            <a:xfrm>
              <a:off x="1604274" y="1878825"/>
              <a:ext cx="6243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Carl</a:t>
              </a:r>
              <a:endParaRPr sz="800">
                <a:solidFill>
                  <a:schemeClr val="dk2"/>
                </a:solidFill>
                <a:latin typeface="Montserrat Light"/>
                <a:ea typeface="Montserrat Light"/>
                <a:cs typeface="Montserrat Light"/>
                <a:sym typeface="Montserrat Light"/>
              </a:endParaRPr>
            </a:p>
          </p:txBody>
        </p:sp>
        <p:sp>
          <p:nvSpPr>
            <p:cNvPr id="106" name="Google Shape;106;p18"/>
            <p:cNvSpPr txBox="1"/>
            <p:nvPr/>
          </p:nvSpPr>
          <p:spPr>
            <a:xfrm>
              <a:off x="1215687" y="2618827"/>
              <a:ext cx="1505100" cy="671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Sentiment Irregularities</a:t>
              </a:r>
              <a:endParaRPr sz="1000">
                <a:solidFill>
                  <a:schemeClr val="lt1"/>
                </a:solidFill>
                <a:latin typeface="Montserrat Light"/>
                <a:ea typeface="Montserrat Light"/>
                <a:cs typeface="Montserrat Light"/>
                <a:sym typeface="Montserrat Light"/>
              </a:endParaRPr>
            </a:p>
          </p:txBody>
        </p:sp>
        <p:sp>
          <p:nvSpPr>
            <p:cNvPr id="107" name="Google Shape;107;p1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08" name="Google Shape;108;p1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09" name="Google Shape;109;p18"/>
          <p:cNvGrpSpPr/>
          <p:nvPr/>
        </p:nvGrpSpPr>
        <p:grpSpPr>
          <a:xfrm>
            <a:off x="5094764" y="1866004"/>
            <a:ext cx="1209750" cy="1411086"/>
            <a:chOff x="1083025" y="1878825"/>
            <a:chExt cx="1834900" cy="1411086"/>
          </a:xfrm>
        </p:grpSpPr>
        <p:sp>
          <p:nvSpPr>
            <p:cNvPr id="110" name="Google Shape;110;p18"/>
            <p:cNvSpPr txBox="1"/>
            <p:nvPr/>
          </p:nvSpPr>
          <p:spPr>
            <a:xfrm>
              <a:off x="1604274" y="1878825"/>
              <a:ext cx="6243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Carl</a:t>
              </a:r>
              <a:endParaRPr sz="800">
                <a:solidFill>
                  <a:schemeClr val="dk2"/>
                </a:solidFill>
                <a:latin typeface="Montserrat Light"/>
                <a:ea typeface="Montserrat Light"/>
                <a:cs typeface="Montserrat Light"/>
                <a:sym typeface="Montserrat Light"/>
              </a:endParaRPr>
            </a:p>
          </p:txBody>
        </p:sp>
        <p:sp>
          <p:nvSpPr>
            <p:cNvPr id="111" name="Google Shape;111;p18"/>
            <p:cNvSpPr txBox="1"/>
            <p:nvPr/>
          </p:nvSpPr>
          <p:spPr>
            <a:xfrm>
              <a:off x="1215709" y="2618811"/>
              <a:ext cx="1505100" cy="671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Cross-Category Sentiment Analysis</a:t>
              </a:r>
              <a:endParaRPr sz="1000">
                <a:solidFill>
                  <a:schemeClr val="lt1"/>
                </a:solidFill>
                <a:latin typeface="Montserrat Light"/>
                <a:ea typeface="Montserrat Light"/>
                <a:cs typeface="Montserrat Light"/>
                <a:sym typeface="Montserrat Light"/>
              </a:endParaRPr>
            </a:p>
          </p:txBody>
        </p:sp>
        <p:sp>
          <p:nvSpPr>
            <p:cNvPr id="112" name="Google Shape;112;p1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13" name="Google Shape;113;p1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14" name="Google Shape;114;p18"/>
          <p:cNvGrpSpPr/>
          <p:nvPr/>
        </p:nvGrpSpPr>
        <p:grpSpPr>
          <a:xfrm>
            <a:off x="6224300" y="1865988"/>
            <a:ext cx="1209750" cy="1411108"/>
            <a:chOff x="1083025" y="1878819"/>
            <a:chExt cx="1834900" cy="1411108"/>
          </a:xfrm>
        </p:grpSpPr>
        <p:sp>
          <p:nvSpPr>
            <p:cNvPr id="115" name="Google Shape;115;p18"/>
            <p:cNvSpPr txBox="1"/>
            <p:nvPr/>
          </p:nvSpPr>
          <p:spPr>
            <a:xfrm>
              <a:off x="1604255" y="1878819"/>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Jie</a:t>
              </a:r>
              <a:endParaRPr sz="800">
                <a:solidFill>
                  <a:schemeClr val="dk2"/>
                </a:solidFill>
                <a:latin typeface="Montserrat Light"/>
                <a:ea typeface="Montserrat Light"/>
                <a:cs typeface="Montserrat Light"/>
                <a:sym typeface="Montserrat Light"/>
              </a:endParaRPr>
            </a:p>
          </p:txBody>
        </p:sp>
        <p:sp>
          <p:nvSpPr>
            <p:cNvPr id="116" name="Google Shape;116;p18"/>
            <p:cNvSpPr txBox="1"/>
            <p:nvPr/>
          </p:nvSpPr>
          <p:spPr>
            <a:xfrm>
              <a:off x="1215687" y="2618827"/>
              <a:ext cx="1505100" cy="671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User </a:t>
              </a:r>
              <a:endParaRPr sz="1000">
                <a:solidFill>
                  <a:schemeClr val="lt1"/>
                </a:solidFill>
                <a:latin typeface="Montserrat Light"/>
                <a:ea typeface="Montserrat Light"/>
                <a:cs typeface="Montserrat Light"/>
                <a:sym typeface="Montserrat Light"/>
              </a:endParaRPr>
            </a:p>
            <a:p>
              <a:pPr indent="0" lvl="0" marL="0" rtl="0" algn="ctr">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Analysis</a:t>
              </a:r>
              <a:endParaRPr sz="1000">
                <a:solidFill>
                  <a:schemeClr val="lt1"/>
                </a:solidFill>
                <a:latin typeface="Montserrat Light"/>
                <a:ea typeface="Montserrat Light"/>
                <a:cs typeface="Montserrat Light"/>
                <a:sym typeface="Montserrat Light"/>
              </a:endParaRPr>
            </a:p>
          </p:txBody>
        </p:sp>
        <p:sp>
          <p:nvSpPr>
            <p:cNvPr id="117" name="Google Shape;117;p1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18" name="Google Shape;118;p1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19" name="Google Shape;119;p18"/>
          <p:cNvGrpSpPr/>
          <p:nvPr/>
        </p:nvGrpSpPr>
        <p:grpSpPr>
          <a:xfrm>
            <a:off x="7350100" y="1866413"/>
            <a:ext cx="1209750" cy="1411108"/>
            <a:chOff x="1083025" y="1878819"/>
            <a:chExt cx="1834900" cy="1411108"/>
          </a:xfrm>
        </p:grpSpPr>
        <p:sp>
          <p:nvSpPr>
            <p:cNvPr id="120" name="Google Shape;120;p18"/>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Yaping</a:t>
              </a:r>
              <a:endParaRPr sz="800">
                <a:solidFill>
                  <a:schemeClr val="dk2"/>
                </a:solidFill>
                <a:latin typeface="Montserrat Light"/>
                <a:ea typeface="Montserrat Light"/>
                <a:cs typeface="Montserrat Light"/>
                <a:sym typeface="Montserrat Light"/>
              </a:endParaRPr>
            </a:p>
          </p:txBody>
        </p:sp>
        <p:sp>
          <p:nvSpPr>
            <p:cNvPr id="121" name="Google Shape;121;p18"/>
            <p:cNvSpPr txBox="1"/>
            <p:nvPr/>
          </p:nvSpPr>
          <p:spPr>
            <a:xfrm>
              <a:off x="1215687" y="2618827"/>
              <a:ext cx="1505100" cy="671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Comparison</a:t>
              </a:r>
              <a:r>
                <a:rPr lang="en" sz="1000">
                  <a:solidFill>
                    <a:schemeClr val="lt1"/>
                  </a:solidFill>
                  <a:latin typeface="Montserrat Light"/>
                  <a:ea typeface="Montserrat Light"/>
                  <a:cs typeface="Montserrat Light"/>
                  <a:sym typeface="Montserrat Light"/>
                </a:rPr>
                <a:t> with TextBlob</a:t>
              </a:r>
              <a:endParaRPr sz="1000">
                <a:solidFill>
                  <a:schemeClr val="lt1"/>
                </a:solidFill>
                <a:latin typeface="Montserrat Light"/>
                <a:ea typeface="Montserrat Light"/>
                <a:cs typeface="Montserrat Light"/>
                <a:sym typeface="Montserrat Light"/>
              </a:endParaRPr>
            </a:p>
          </p:txBody>
        </p:sp>
        <p:sp>
          <p:nvSpPr>
            <p:cNvPr id="122" name="Google Shape;122;p1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23" name="Google Shape;123;p1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45"/>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Overview</a:t>
            </a:r>
            <a:endParaRPr/>
          </a:p>
        </p:txBody>
      </p:sp>
      <p:sp>
        <p:nvSpPr>
          <p:cNvPr id="1084" name="Google Shape;1084;p4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85" name="Google Shape;1085;p45"/>
          <p:cNvPicPr preferRelativeResize="0"/>
          <p:nvPr/>
        </p:nvPicPr>
        <p:blipFill>
          <a:blip r:embed="rId3">
            <a:alphaModFix/>
          </a:blip>
          <a:stretch>
            <a:fillRect/>
          </a:stretch>
        </p:blipFill>
        <p:spPr>
          <a:xfrm>
            <a:off x="671787" y="1314462"/>
            <a:ext cx="7800431" cy="3281025"/>
          </a:xfrm>
          <a:prstGeom prst="rect">
            <a:avLst/>
          </a:prstGeom>
          <a:noFill/>
          <a:ln>
            <a:noFill/>
          </a:ln>
        </p:spPr>
      </p:pic>
      <p:sp>
        <p:nvSpPr>
          <p:cNvPr id="1086" name="Google Shape;1086;p45"/>
          <p:cNvSpPr/>
          <p:nvPr/>
        </p:nvSpPr>
        <p:spPr>
          <a:xfrm>
            <a:off x="2492075" y="1466500"/>
            <a:ext cx="2348400" cy="30384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grpSp>
        <p:nvGrpSpPr>
          <p:cNvPr id="1087" name="Google Shape;1087;p45"/>
          <p:cNvGrpSpPr/>
          <p:nvPr/>
        </p:nvGrpSpPr>
        <p:grpSpPr>
          <a:xfrm>
            <a:off x="6304075" y="40759"/>
            <a:ext cx="413953" cy="396472"/>
            <a:chOff x="1083025" y="1878822"/>
            <a:chExt cx="1834900" cy="710396"/>
          </a:xfrm>
        </p:grpSpPr>
        <p:sp>
          <p:nvSpPr>
            <p:cNvPr id="1088" name="Google Shape;1088;p45"/>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089" name="Google Shape;1089;p4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90" name="Google Shape;1090;p4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45"/>
          <p:cNvGrpSpPr/>
          <p:nvPr/>
        </p:nvGrpSpPr>
        <p:grpSpPr>
          <a:xfrm>
            <a:off x="6689527" y="40759"/>
            <a:ext cx="413953" cy="396472"/>
            <a:chOff x="1083025" y="1878822"/>
            <a:chExt cx="1834900" cy="710396"/>
          </a:xfrm>
        </p:grpSpPr>
        <p:sp>
          <p:nvSpPr>
            <p:cNvPr id="1092" name="Google Shape;1092;p45"/>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093" name="Google Shape;1093;p4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94" name="Google Shape;1094;p4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45"/>
          <p:cNvGrpSpPr/>
          <p:nvPr/>
        </p:nvGrpSpPr>
        <p:grpSpPr>
          <a:xfrm>
            <a:off x="7075633" y="40369"/>
            <a:ext cx="413953" cy="396466"/>
            <a:chOff x="1083025" y="1878833"/>
            <a:chExt cx="1834900" cy="710385"/>
          </a:xfrm>
        </p:grpSpPr>
        <p:sp>
          <p:nvSpPr>
            <p:cNvPr id="1096" name="Google Shape;1096;p45"/>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097" name="Google Shape;1097;p4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98" name="Google Shape;1098;p4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45"/>
          <p:cNvGrpSpPr/>
          <p:nvPr/>
        </p:nvGrpSpPr>
        <p:grpSpPr>
          <a:xfrm>
            <a:off x="7462059" y="40355"/>
            <a:ext cx="413953" cy="396474"/>
            <a:chOff x="1083025" y="1878819"/>
            <a:chExt cx="1834900" cy="710399"/>
          </a:xfrm>
        </p:grpSpPr>
        <p:sp>
          <p:nvSpPr>
            <p:cNvPr id="1100" name="Google Shape;1100;p45"/>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101" name="Google Shape;1101;p4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02" name="Google Shape;1102;p4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45"/>
          <p:cNvGrpSpPr/>
          <p:nvPr/>
        </p:nvGrpSpPr>
        <p:grpSpPr>
          <a:xfrm>
            <a:off x="7847198" y="40369"/>
            <a:ext cx="413953" cy="396466"/>
            <a:chOff x="1083025" y="1878833"/>
            <a:chExt cx="1834900" cy="710385"/>
          </a:xfrm>
        </p:grpSpPr>
        <p:sp>
          <p:nvSpPr>
            <p:cNvPr id="1104" name="Google Shape;1104;p45"/>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105" name="Google Shape;1105;p4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06" name="Google Shape;1106;p4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45"/>
          <p:cNvGrpSpPr/>
          <p:nvPr/>
        </p:nvGrpSpPr>
        <p:grpSpPr>
          <a:xfrm>
            <a:off x="8233624" y="40350"/>
            <a:ext cx="413953" cy="396479"/>
            <a:chOff x="1083025" y="1878811"/>
            <a:chExt cx="1834900" cy="710408"/>
          </a:xfrm>
        </p:grpSpPr>
        <p:sp>
          <p:nvSpPr>
            <p:cNvPr id="1108" name="Google Shape;1108;p45"/>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109" name="Google Shape;1109;p4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10" name="Google Shape;1110;p4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45"/>
          <p:cNvGrpSpPr/>
          <p:nvPr/>
        </p:nvGrpSpPr>
        <p:grpSpPr>
          <a:xfrm>
            <a:off x="8618771" y="40592"/>
            <a:ext cx="413953" cy="396474"/>
            <a:chOff x="1083025" y="1878819"/>
            <a:chExt cx="1834900" cy="710399"/>
          </a:xfrm>
        </p:grpSpPr>
        <p:sp>
          <p:nvSpPr>
            <p:cNvPr id="1112" name="Google Shape;1112;p45"/>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113" name="Google Shape;1113;p45"/>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14" name="Google Shape;1114;p45"/>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46"/>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Highest Star-Rating Givers</a:t>
            </a:r>
            <a:endParaRPr/>
          </a:p>
        </p:txBody>
      </p:sp>
      <p:sp>
        <p:nvSpPr>
          <p:cNvPr id="1120" name="Google Shape;1120;p4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1" name="Google Shape;1121;p46"/>
          <p:cNvSpPr txBox="1"/>
          <p:nvPr>
            <p:ph idx="4294967295" type="body"/>
          </p:nvPr>
        </p:nvSpPr>
        <p:spPr>
          <a:xfrm>
            <a:off x="5252525" y="1398275"/>
            <a:ext cx="3700500" cy="3447600"/>
          </a:xfrm>
          <a:prstGeom prst="rect">
            <a:avLst/>
          </a:prstGeom>
        </p:spPr>
        <p:txBody>
          <a:bodyPr anchorCtr="0" anchor="t" bIns="0" lIns="0" spcFirstLastPara="1" rIns="0" wrap="square" tIns="0">
            <a:noAutofit/>
          </a:bodyPr>
          <a:lstStyle/>
          <a:p>
            <a:pPr indent="0" lvl="0" marL="457200" rtl="0" algn="l">
              <a:spcBef>
                <a:spcPts val="600"/>
              </a:spcBef>
              <a:spcAft>
                <a:spcPts val="0"/>
              </a:spcAft>
              <a:buNone/>
            </a:pPr>
            <a:r>
              <a:rPr lang="en">
                <a:latin typeface="Montserrat"/>
                <a:ea typeface="Montserrat"/>
                <a:cs typeface="Montserrat"/>
                <a:sym typeface="Montserrat"/>
              </a:rPr>
              <a:t>Among all 569 customers with more than 30 reviews:</a:t>
            </a:r>
            <a:endParaRPr>
              <a:latin typeface="Montserrat"/>
              <a:ea typeface="Montserrat"/>
              <a:cs typeface="Montserrat"/>
              <a:sym typeface="Montserrat"/>
            </a:endParaRPr>
          </a:p>
          <a:p>
            <a:pPr indent="-330200" lvl="0" marL="457200" rtl="0" algn="l">
              <a:spcBef>
                <a:spcPts val="600"/>
              </a:spcBef>
              <a:spcAft>
                <a:spcPts val="0"/>
              </a:spcAft>
              <a:buSzPts val="1600"/>
              <a:buFont typeface="Montserrat"/>
              <a:buChar char="╺"/>
            </a:pPr>
            <a:r>
              <a:rPr lang="en">
                <a:latin typeface="Montserrat"/>
                <a:ea typeface="Montserrat"/>
                <a:cs typeface="Montserrat"/>
                <a:sym typeface="Montserrat"/>
              </a:rPr>
              <a:t>Highest star-rating is 5 stars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51 customers always give 5 stars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Most 5-star raters have also very high average positive sentiment probability</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Some customers have low positive sentiment probability</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They rate 5-star even when they are not satisfied</a:t>
            </a:r>
            <a:endParaRPr>
              <a:latin typeface="Montserrat"/>
              <a:ea typeface="Montserrat"/>
              <a:cs typeface="Montserrat"/>
              <a:sym typeface="Montserrat"/>
            </a:endParaRPr>
          </a:p>
        </p:txBody>
      </p:sp>
      <p:pic>
        <p:nvPicPr>
          <p:cNvPr id="1122" name="Google Shape;1122;p46"/>
          <p:cNvPicPr preferRelativeResize="0"/>
          <p:nvPr/>
        </p:nvPicPr>
        <p:blipFill>
          <a:blip r:embed="rId3">
            <a:alphaModFix/>
          </a:blip>
          <a:stretch>
            <a:fillRect/>
          </a:stretch>
        </p:blipFill>
        <p:spPr>
          <a:xfrm>
            <a:off x="352900" y="1398275"/>
            <a:ext cx="4555724" cy="3447575"/>
          </a:xfrm>
          <a:prstGeom prst="rect">
            <a:avLst/>
          </a:prstGeom>
          <a:noFill/>
          <a:ln>
            <a:noFill/>
          </a:ln>
        </p:spPr>
      </p:pic>
      <p:sp>
        <p:nvSpPr>
          <p:cNvPr id="1123" name="Google Shape;1123;p46"/>
          <p:cNvSpPr/>
          <p:nvPr/>
        </p:nvSpPr>
        <p:spPr>
          <a:xfrm>
            <a:off x="2463325" y="3820175"/>
            <a:ext cx="2377200" cy="5463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4" name="Google Shape;1124;p46"/>
          <p:cNvGrpSpPr/>
          <p:nvPr/>
        </p:nvGrpSpPr>
        <p:grpSpPr>
          <a:xfrm>
            <a:off x="6304075" y="40759"/>
            <a:ext cx="413953" cy="396472"/>
            <a:chOff x="1083025" y="1878822"/>
            <a:chExt cx="1834900" cy="710396"/>
          </a:xfrm>
        </p:grpSpPr>
        <p:sp>
          <p:nvSpPr>
            <p:cNvPr id="1125" name="Google Shape;1125;p46"/>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126" name="Google Shape;1126;p4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27" name="Google Shape;1127;p4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6"/>
          <p:cNvGrpSpPr/>
          <p:nvPr/>
        </p:nvGrpSpPr>
        <p:grpSpPr>
          <a:xfrm>
            <a:off x="6689527" y="40759"/>
            <a:ext cx="413953" cy="396472"/>
            <a:chOff x="1083025" y="1878822"/>
            <a:chExt cx="1834900" cy="710396"/>
          </a:xfrm>
        </p:grpSpPr>
        <p:sp>
          <p:nvSpPr>
            <p:cNvPr id="1129" name="Google Shape;1129;p46"/>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130" name="Google Shape;1130;p4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31" name="Google Shape;1131;p4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46"/>
          <p:cNvGrpSpPr/>
          <p:nvPr/>
        </p:nvGrpSpPr>
        <p:grpSpPr>
          <a:xfrm>
            <a:off x="7075633" y="40369"/>
            <a:ext cx="413953" cy="396466"/>
            <a:chOff x="1083025" y="1878833"/>
            <a:chExt cx="1834900" cy="710385"/>
          </a:xfrm>
        </p:grpSpPr>
        <p:sp>
          <p:nvSpPr>
            <p:cNvPr id="1133" name="Google Shape;1133;p46"/>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134" name="Google Shape;1134;p4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35" name="Google Shape;1135;p4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46"/>
          <p:cNvGrpSpPr/>
          <p:nvPr/>
        </p:nvGrpSpPr>
        <p:grpSpPr>
          <a:xfrm>
            <a:off x="7462059" y="40355"/>
            <a:ext cx="413953" cy="396474"/>
            <a:chOff x="1083025" y="1878819"/>
            <a:chExt cx="1834900" cy="710399"/>
          </a:xfrm>
        </p:grpSpPr>
        <p:sp>
          <p:nvSpPr>
            <p:cNvPr id="1137" name="Google Shape;1137;p46"/>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138" name="Google Shape;1138;p4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39" name="Google Shape;1139;p4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46"/>
          <p:cNvGrpSpPr/>
          <p:nvPr/>
        </p:nvGrpSpPr>
        <p:grpSpPr>
          <a:xfrm>
            <a:off x="7847198" y="40369"/>
            <a:ext cx="413953" cy="396466"/>
            <a:chOff x="1083025" y="1878833"/>
            <a:chExt cx="1834900" cy="710385"/>
          </a:xfrm>
        </p:grpSpPr>
        <p:sp>
          <p:nvSpPr>
            <p:cNvPr id="1141" name="Google Shape;1141;p46"/>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142" name="Google Shape;1142;p4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43" name="Google Shape;1143;p4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46"/>
          <p:cNvGrpSpPr/>
          <p:nvPr/>
        </p:nvGrpSpPr>
        <p:grpSpPr>
          <a:xfrm>
            <a:off x="8233624" y="40350"/>
            <a:ext cx="413953" cy="396479"/>
            <a:chOff x="1083025" y="1878811"/>
            <a:chExt cx="1834900" cy="710408"/>
          </a:xfrm>
        </p:grpSpPr>
        <p:sp>
          <p:nvSpPr>
            <p:cNvPr id="1145" name="Google Shape;1145;p46"/>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146" name="Google Shape;1146;p4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47" name="Google Shape;1147;p4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46"/>
          <p:cNvGrpSpPr/>
          <p:nvPr/>
        </p:nvGrpSpPr>
        <p:grpSpPr>
          <a:xfrm>
            <a:off x="8618771" y="40592"/>
            <a:ext cx="413953" cy="396474"/>
            <a:chOff x="1083025" y="1878819"/>
            <a:chExt cx="1834900" cy="710399"/>
          </a:xfrm>
        </p:grpSpPr>
        <p:sp>
          <p:nvSpPr>
            <p:cNvPr id="1149" name="Google Shape;1149;p46"/>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150" name="Google Shape;1150;p46"/>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51" name="Google Shape;1151;p46"/>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47"/>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Lowest</a:t>
            </a:r>
            <a:r>
              <a:rPr lang="en"/>
              <a:t> Star-Rating Givers</a:t>
            </a:r>
            <a:endParaRPr/>
          </a:p>
        </p:txBody>
      </p:sp>
      <p:sp>
        <p:nvSpPr>
          <p:cNvPr id="1157" name="Google Shape;1157;p4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58" name="Google Shape;1158;p47"/>
          <p:cNvSpPr txBox="1"/>
          <p:nvPr>
            <p:ph idx="4294967295" type="body"/>
          </p:nvPr>
        </p:nvSpPr>
        <p:spPr>
          <a:xfrm>
            <a:off x="352900" y="1436600"/>
            <a:ext cx="5091300" cy="3447600"/>
          </a:xfrm>
          <a:prstGeom prst="rect">
            <a:avLst/>
          </a:prstGeom>
        </p:spPr>
        <p:txBody>
          <a:bodyPr anchorCtr="0" anchor="t" bIns="0" lIns="0" spcFirstLastPara="1" rIns="0" wrap="square" tIns="0">
            <a:noAutofit/>
          </a:bodyPr>
          <a:lstStyle/>
          <a:p>
            <a:pPr indent="0" lvl="0" marL="457200" rtl="0" algn="l">
              <a:spcBef>
                <a:spcPts val="600"/>
              </a:spcBef>
              <a:spcAft>
                <a:spcPts val="0"/>
              </a:spcAft>
              <a:buNone/>
            </a:pPr>
            <a:r>
              <a:rPr lang="en">
                <a:latin typeface="Montserrat"/>
                <a:ea typeface="Montserrat"/>
                <a:cs typeface="Montserrat"/>
                <a:sym typeface="Montserrat"/>
              </a:rPr>
              <a:t>Among all 569 customers with more than 30 reviews:</a:t>
            </a:r>
            <a:endParaRPr>
              <a:latin typeface="Montserrat"/>
              <a:ea typeface="Montserrat"/>
              <a:cs typeface="Montserrat"/>
              <a:sym typeface="Montserrat"/>
            </a:endParaRPr>
          </a:p>
          <a:p>
            <a:pPr indent="-330200" lvl="0" marL="457200" rtl="0" algn="l">
              <a:spcBef>
                <a:spcPts val="600"/>
              </a:spcBef>
              <a:spcAft>
                <a:spcPts val="0"/>
              </a:spcAft>
              <a:buSzPts val="1600"/>
              <a:buFont typeface="Montserrat"/>
              <a:buChar char="╺"/>
            </a:pPr>
            <a:r>
              <a:rPr lang="en">
                <a:latin typeface="Montserrat"/>
                <a:ea typeface="Montserrat"/>
                <a:cs typeface="Montserrat"/>
                <a:sym typeface="Montserrat"/>
              </a:rPr>
              <a:t>Lowest star-rating is 1 star</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3 customers always give 1 star</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Most low-star raters have also low average positive sentiment probability</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Some customers have very high positive sentiment probability</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They rate low even when they are satisfied OR </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They are being polite in the review section</a:t>
            </a:r>
            <a:endParaRPr>
              <a:latin typeface="Montserrat"/>
              <a:ea typeface="Montserrat"/>
              <a:cs typeface="Montserrat"/>
              <a:sym typeface="Montserrat"/>
            </a:endParaRPr>
          </a:p>
        </p:txBody>
      </p:sp>
      <p:pic>
        <p:nvPicPr>
          <p:cNvPr id="1159" name="Google Shape;1159;p47"/>
          <p:cNvPicPr preferRelativeResize="0"/>
          <p:nvPr/>
        </p:nvPicPr>
        <p:blipFill>
          <a:blip r:embed="rId3">
            <a:alphaModFix/>
          </a:blip>
          <a:stretch>
            <a:fillRect/>
          </a:stretch>
        </p:blipFill>
        <p:spPr>
          <a:xfrm>
            <a:off x="6316708" y="598200"/>
            <a:ext cx="1931792" cy="4286000"/>
          </a:xfrm>
          <a:prstGeom prst="rect">
            <a:avLst/>
          </a:prstGeom>
          <a:noFill/>
          <a:ln>
            <a:noFill/>
          </a:ln>
        </p:spPr>
      </p:pic>
      <p:sp>
        <p:nvSpPr>
          <p:cNvPr id="1160" name="Google Shape;1160;p47"/>
          <p:cNvSpPr/>
          <p:nvPr/>
        </p:nvSpPr>
        <p:spPr>
          <a:xfrm>
            <a:off x="6316700" y="4668130"/>
            <a:ext cx="1931700" cy="2160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6316700" y="1049236"/>
            <a:ext cx="1931700" cy="5316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47"/>
          <p:cNvGrpSpPr/>
          <p:nvPr/>
        </p:nvGrpSpPr>
        <p:grpSpPr>
          <a:xfrm>
            <a:off x="6304075" y="40759"/>
            <a:ext cx="413953" cy="396472"/>
            <a:chOff x="1083025" y="1878822"/>
            <a:chExt cx="1834900" cy="710396"/>
          </a:xfrm>
        </p:grpSpPr>
        <p:sp>
          <p:nvSpPr>
            <p:cNvPr id="1163" name="Google Shape;1163;p47"/>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164" name="Google Shape;1164;p4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65" name="Google Shape;1165;p4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47"/>
          <p:cNvGrpSpPr/>
          <p:nvPr/>
        </p:nvGrpSpPr>
        <p:grpSpPr>
          <a:xfrm>
            <a:off x="6689527" y="40759"/>
            <a:ext cx="413953" cy="396472"/>
            <a:chOff x="1083025" y="1878822"/>
            <a:chExt cx="1834900" cy="710396"/>
          </a:xfrm>
        </p:grpSpPr>
        <p:sp>
          <p:nvSpPr>
            <p:cNvPr id="1167" name="Google Shape;1167;p47"/>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168" name="Google Shape;1168;p4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69" name="Google Shape;1169;p4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47"/>
          <p:cNvGrpSpPr/>
          <p:nvPr/>
        </p:nvGrpSpPr>
        <p:grpSpPr>
          <a:xfrm>
            <a:off x="7075633" y="40369"/>
            <a:ext cx="413953" cy="396466"/>
            <a:chOff x="1083025" y="1878833"/>
            <a:chExt cx="1834900" cy="710385"/>
          </a:xfrm>
        </p:grpSpPr>
        <p:sp>
          <p:nvSpPr>
            <p:cNvPr id="1171" name="Google Shape;1171;p47"/>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172" name="Google Shape;1172;p4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73" name="Google Shape;1173;p4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47"/>
          <p:cNvGrpSpPr/>
          <p:nvPr/>
        </p:nvGrpSpPr>
        <p:grpSpPr>
          <a:xfrm>
            <a:off x="7462059" y="40355"/>
            <a:ext cx="413953" cy="396474"/>
            <a:chOff x="1083025" y="1878819"/>
            <a:chExt cx="1834900" cy="710399"/>
          </a:xfrm>
        </p:grpSpPr>
        <p:sp>
          <p:nvSpPr>
            <p:cNvPr id="1175" name="Google Shape;1175;p47"/>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176" name="Google Shape;1176;p4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77" name="Google Shape;1177;p4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47"/>
          <p:cNvGrpSpPr/>
          <p:nvPr/>
        </p:nvGrpSpPr>
        <p:grpSpPr>
          <a:xfrm>
            <a:off x="7847198" y="40369"/>
            <a:ext cx="413953" cy="396466"/>
            <a:chOff x="1083025" y="1878833"/>
            <a:chExt cx="1834900" cy="710385"/>
          </a:xfrm>
        </p:grpSpPr>
        <p:sp>
          <p:nvSpPr>
            <p:cNvPr id="1179" name="Google Shape;1179;p47"/>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180" name="Google Shape;1180;p4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81" name="Google Shape;1181;p4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47"/>
          <p:cNvGrpSpPr/>
          <p:nvPr/>
        </p:nvGrpSpPr>
        <p:grpSpPr>
          <a:xfrm>
            <a:off x="8233624" y="40350"/>
            <a:ext cx="413953" cy="396479"/>
            <a:chOff x="1083025" y="1878811"/>
            <a:chExt cx="1834900" cy="710408"/>
          </a:xfrm>
        </p:grpSpPr>
        <p:sp>
          <p:nvSpPr>
            <p:cNvPr id="1183" name="Google Shape;1183;p47"/>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184" name="Google Shape;1184;p4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85" name="Google Shape;1185;p4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47"/>
          <p:cNvGrpSpPr/>
          <p:nvPr/>
        </p:nvGrpSpPr>
        <p:grpSpPr>
          <a:xfrm>
            <a:off x="8618771" y="40592"/>
            <a:ext cx="413953" cy="396474"/>
            <a:chOff x="1083025" y="1878819"/>
            <a:chExt cx="1834900" cy="710399"/>
          </a:xfrm>
        </p:grpSpPr>
        <p:sp>
          <p:nvSpPr>
            <p:cNvPr id="1187" name="Google Shape;1187;p47"/>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188" name="Google Shape;1188;p47"/>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89" name="Google Shape;1189;p47"/>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48"/>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Toxic</a:t>
            </a:r>
            <a:r>
              <a:rPr lang="en"/>
              <a:t> Star-Rating Givers</a:t>
            </a:r>
            <a:endParaRPr/>
          </a:p>
        </p:txBody>
      </p:sp>
      <p:sp>
        <p:nvSpPr>
          <p:cNvPr id="1195" name="Google Shape;1195;p4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6" name="Google Shape;1196;p48"/>
          <p:cNvSpPr txBox="1"/>
          <p:nvPr>
            <p:ph idx="4294967295" type="body"/>
          </p:nvPr>
        </p:nvSpPr>
        <p:spPr>
          <a:xfrm>
            <a:off x="352900" y="1436600"/>
            <a:ext cx="8002500" cy="3447600"/>
          </a:xfrm>
          <a:prstGeom prst="rect">
            <a:avLst/>
          </a:prstGeom>
        </p:spPr>
        <p:txBody>
          <a:bodyPr anchorCtr="0" anchor="t" bIns="0" lIns="0" spcFirstLastPara="1" rIns="0" wrap="square" tIns="0">
            <a:noAutofit/>
          </a:bodyPr>
          <a:lstStyle/>
          <a:p>
            <a:pPr indent="0" lvl="0" marL="457200" rtl="0" algn="l">
              <a:spcBef>
                <a:spcPts val="600"/>
              </a:spcBef>
              <a:spcAft>
                <a:spcPts val="0"/>
              </a:spcAft>
              <a:buNone/>
            </a:pPr>
            <a:r>
              <a:rPr lang="en">
                <a:latin typeface="Montserrat"/>
                <a:ea typeface="Montserrat"/>
                <a:cs typeface="Montserrat"/>
                <a:sym typeface="Montserrat"/>
              </a:rPr>
              <a:t>Among 3 customers with all 1-star reviews:</a:t>
            </a:r>
            <a:endParaRPr>
              <a:latin typeface="Montserrat"/>
              <a:ea typeface="Montserrat"/>
              <a:cs typeface="Montserrat"/>
              <a:sym typeface="Montserrat"/>
            </a:endParaRPr>
          </a:p>
          <a:p>
            <a:pPr indent="-330200" lvl="0" marL="457200" rtl="0" algn="l">
              <a:spcBef>
                <a:spcPts val="600"/>
              </a:spcBef>
              <a:spcAft>
                <a:spcPts val="0"/>
              </a:spcAft>
              <a:buSzPts val="1600"/>
              <a:buFont typeface="Montserrat"/>
              <a:buChar char="╺"/>
            </a:pPr>
            <a:r>
              <a:rPr lang="en">
                <a:latin typeface="Montserrat"/>
                <a:ea typeface="Montserrat"/>
                <a:cs typeface="Montserrat"/>
                <a:sym typeface="Montserrat"/>
              </a:rPr>
              <a:t>Customer 24254971 only reviewed watches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Customer 35926111 only reviewed watches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Customer 37141039 only reviewed furniture, only mattress in particular</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Their reviews are all without Verified Purchase</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It could be that they are very picky about watches and mattress</a:t>
            </a:r>
            <a:endParaRPr>
              <a:latin typeface="Montserrat"/>
              <a:ea typeface="Montserrat"/>
              <a:cs typeface="Montserrat"/>
              <a:sym typeface="Montserrat"/>
            </a:endParaRPr>
          </a:p>
          <a:p>
            <a:pPr indent="0" lvl="0" marL="457200" rtl="0" algn="l">
              <a:spcBef>
                <a:spcPts val="600"/>
              </a:spcBef>
              <a:spcAft>
                <a:spcPts val="0"/>
              </a:spcAft>
              <a:buNone/>
            </a:pPr>
            <a:r>
              <a:rPr lang="en">
                <a:latin typeface="Montserrat"/>
                <a:ea typeface="Montserrat"/>
                <a:cs typeface="Montserrat"/>
                <a:sym typeface="Montserrat"/>
              </a:rPr>
              <a:t>OR</a:t>
            </a:r>
            <a:endParaRPr>
              <a:latin typeface="Montserrat"/>
              <a:ea typeface="Montserrat"/>
              <a:cs typeface="Montserrat"/>
              <a:sym typeface="Montserrat"/>
            </a:endParaRPr>
          </a:p>
          <a:p>
            <a:pPr indent="-330200" lvl="0" marL="457200" rtl="0" algn="l">
              <a:spcBef>
                <a:spcPts val="600"/>
              </a:spcBef>
              <a:spcAft>
                <a:spcPts val="0"/>
              </a:spcAft>
              <a:buSzPts val="1600"/>
              <a:buFont typeface="Montserrat"/>
              <a:buChar char="╺"/>
            </a:pPr>
            <a:r>
              <a:rPr lang="en">
                <a:latin typeface="Montserrat"/>
                <a:ea typeface="Montserrat"/>
                <a:cs typeface="Montserrat"/>
                <a:sym typeface="Montserrat"/>
              </a:rPr>
              <a:t>They are giving 1-star on purpose</a:t>
            </a:r>
            <a:endParaRPr>
              <a:latin typeface="Montserrat"/>
              <a:ea typeface="Montserrat"/>
              <a:cs typeface="Montserrat"/>
              <a:sym typeface="Montserrat"/>
            </a:endParaRPr>
          </a:p>
        </p:txBody>
      </p:sp>
      <p:grpSp>
        <p:nvGrpSpPr>
          <p:cNvPr id="1197" name="Google Shape;1197;p48"/>
          <p:cNvGrpSpPr/>
          <p:nvPr/>
        </p:nvGrpSpPr>
        <p:grpSpPr>
          <a:xfrm>
            <a:off x="6304075" y="40759"/>
            <a:ext cx="413953" cy="396472"/>
            <a:chOff x="1083025" y="1878822"/>
            <a:chExt cx="1834900" cy="710396"/>
          </a:xfrm>
        </p:grpSpPr>
        <p:sp>
          <p:nvSpPr>
            <p:cNvPr id="1198" name="Google Shape;1198;p48"/>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199" name="Google Shape;1199;p4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00" name="Google Shape;1200;p4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48"/>
          <p:cNvGrpSpPr/>
          <p:nvPr/>
        </p:nvGrpSpPr>
        <p:grpSpPr>
          <a:xfrm>
            <a:off x="6689527" y="40759"/>
            <a:ext cx="413953" cy="396472"/>
            <a:chOff x="1083025" y="1878822"/>
            <a:chExt cx="1834900" cy="710396"/>
          </a:xfrm>
        </p:grpSpPr>
        <p:sp>
          <p:nvSpPr>
            <p:cNvPr id="1202" name="Google Shape;1202;p48"/>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203" name="Google Shape;1203;p4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04" name="Google Shape;1204;p4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48"/>
          <p:cNvGrpSpPr/>
          <p:nvPr/>
        </p:nvGrpSpPr>
        <p:grpSpPr>
          <a:xfrm>
            <a:off x="7075633" y="40369"/>
            <a:ext cx="413953" cy="396466"/>
            <a:chOff x="1083025" y="1878833"/>
            <a:chExt cx="1834900" cy="710385"/>
          </a:xfrm>
        </p:grpSpPr>
        <p:sp>
          <p:nvSpPr>
            <p:cNvPr id="1206" name="Google Shape;1206;p48"/>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207" name="Google Shape;1207;p4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08" name="Google Shape;1208;p4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48"/>
          <p:cNvGrpSpPr/>
          <p:nvPr/>
        </p:nvGrpSpPr>
        <p:grpSpPr>
          <a:xfrm>
            <a:off x="7462059" y="40355"/>
            <a:ext cx="413953" cy="396474"/>
            <a:chOff x="1083025" y="1878819"/>
            <a:chExt cx="1834900" cy="710399"/>
          </a:xfrm>
        </p:grpSpPr>
        <p:sp>
          <p:nvSpPr>
            <p:cNvPr id="1210" name="Google Shape;1210;p48"/>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211" name="Google Shape;1211;p4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12" name="Google Shape;1212;p4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48"/>
          <p:cNvGrpSpPr/>
          <p:nvPr/>
        </p:nvGrpSpPr>
        <p:grpSpPr>
          <a:xfrm>
            <a:off x="7847198" y="40369"/>
            <a:ext cx="413953" cy="396466"/>
            <a:chOff x="1083025" y="1878833"/>
            <a:chExt cx="1834900" cy="710385"/>
          </a:xfrm>
        </p:grpSpPr>
        <p:sp>
          <p:nvSpPr>
            <p:cNvPr id="1214" name="Google Shape;1214;p48"/>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215" name="Google Shape;1215;p4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16" name="Google Shape;1216;p4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48"/>
          <p:cNvGrpSpPr/>
          <p:nvPr/>
        </p:nvGrpSpPr>
        <p:grpSpPr>
          <a:xfrm>
            <a:off x="8233624" y="40350"/>
            <a:ext cx="413953" cy="396479"/>
            <a:chOff x="1083025" y="1878811"/>
            <a:chExt cx="1834900" cy="710408"/>
          </a:xfrm>
        </p:grpSpPr>
        <p:sp>
          <p:nvSpPr>
            <p:cNvPr id="1218" name="Google Shape;1218;p48"/>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219" name="Google Shape;1219;p4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20" name="Google Shape;1220;p4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48"/>
          <p:cNvGrpSpPr/>
          <p:nvPr/>
        </p:nvGrpSpPr>
        <p:grpSpPr>
          <a:xfrm>
            <a:off x="8618771" y="40592"/>
            <a:ext cx="413953" cy="396474"/>
            <a:chOff x="1083025" y="1878819"/>
            <a:chExt cx="1834900" cy="710399"/>
          </a:xfrm>
        </p:grpSpPr>
        <p:sp>
          <p:nvSpPr>
            <p:cNvPr id="1222" name="Google Shape;1222;p48"/>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223" name="Google Shape;1223;p4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24" name="Google Shape;1224;p4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49"/>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Toxic Star-Rating Givers</a:t>
            </a:r>
            <a:endParaRPr/>
          </a:p>
        </p:txBody>
      </p:sp>
      <p:sp>
        <p:nvSpPr>
          <p:cNvPr id="1230" name="Google Shape;1230;p4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31" name="Google Shape;1231;p49"/>
          <p:cNvPicPr preferRelativeResize="0"/>
          <p:nvPr/>
        </p:nvPicPr>
        <p:blipFill>
          <a:blip r:embed="rId3">
            <a:alphaModFix/>
          </a:blip>
          <a:stretch>
            <a:fillRect/>
          </a:stretch>
        </p:blipFill>
        <p:spPr>
          <a:xfrm>
            <a:off x="1183226" y="1236300"/>
            <a:ext cx="6777549" cy="3738500"/>
          </a:xfrm>
          <a:prstGeom prst="rect">
            <a:avLst/>
          </a:prstGeom>
          <a:noFill/>
          <a:ln>
            <a:noFill/>
          </a:ln>
        </p:spPr>
      </p:pic>
      <p:sp>
        <p:nvSpPr>
          <p:cNvPr id="1232" name="Google Shape;1232;p49"/>
          <p:cNvSpPr/>
          <p:nvPr/>
        </p:nvSpPr>
        <p:spPr>
          <a:xfrm>
            <a:off x="3297200" y="1442250"/>
            <a:ext cx="766800" cy="3532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5952225" y="1489225"/>
            <a:ext cx="2008500" cy="3532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4" name="Google Shape;1234;p49"/>
          <p:cNvGrpSpPr/>
          <p:nvPr/>
        </p:nvGrpSpPr>
        <p:grpSpPr>
          <a:xfrm>
            <a:off x="6304075" y="40759"/>
            <a:ext cx="413953" cy="396472"/>
            <a:chOff x="1083025" y="1878822"/>
            <a:chExt cx="1834900" cy="710396"/>
          </a:xfrm>
        </p:grpSpPr>
        <p:sp>
          <p:nvSpPr>
            <p:cNvPr id="1235" name="Google Shape;1235;p49"/>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236" name="Google Shape;1236;p4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37" name="Google Shape;1237;p4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49"/>
          <p:cNvGrpSpPr/>
          <p:nvPr/>
        </p:nvGrpSpPr>
        <p:grpSpPr>
          <a:xfrm>
            <a:off x="6689527" y="40759"/>
            <a:ext cx="413953" cy="396472"/>
            <a:chOff x="1083025" y="1878822"/>
            <a:chExt cx="1834900" cy="710396"/>
          </a:xfrm>
        </p:grpSpPr>
        <p:sp>
          <p:nvSpPr>
            <p:cNvPr id="1239" name="Google Shape;1239;p49"/>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240" name="Google Shape;1240;p4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41" name="Google Shape;1241;p4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49"/>
          <p:cNvGrpSpPr/>
          <p:nvPr/>
        </p:nvGrpSpPr>
        <p:grpSpPr>
          <a:xfrm>
            <a:off x="7075633" y="40369"/>
            <a:ext cx="413953" cy="396466"/>
            <a:chOff x="1083025" y="1878833"/>
            <a:chExt cx="1834900" cy="710385"/>
          </a:xfrm>
        </p:grpSpPr>
        <p:sp>
          <p:nvSpPr>
            <p:cNvPr id="1243" name="Google Shape;1243;p49"/>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244" name="Google Shape;1244;p4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45" name="Google Shape;1245;p4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49"/>
          <p:cNvGrpSpPr/>
          <p:nvPr/>
        </p:nvGrpSpPr>
        <p:grpSpPr>
          <a:xfrm>
            <a:off x="7462059" y="40355"/>
            <a:ext cx="413953" cy="396474"/>
            <a:chOff x="1083025" y="1878819"/>
            <a:chExt cx="1834900" cy="710399"/>
          </a:xfrm>
        </p:grpSpPr>
        <p:sp>
          <p:nvSpPr>
            <p:cNvPr id="1247" name="Google Shape;1247;p49"/>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248" name="Google Shape;1248;p4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49" name="Google Shape;1249;p4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49"/>
          <p:cNvGrpSpPr/>
          <p:nvPr/>
        </p:nvGrpSpPr>
        <p:grpSpPr>
          <a:xfrm>
            <a:off x="7847198" y="40369"/>
            <a:ext cx="413953" cy="396466"/>
            <a:chOff x="1083025" y="1878833"/>
            <a:chExt cx="1834900" cy="710385"/>
          </a:xfrm>
        </p:grpSpPr>
        <p:sp>
          <p:nvSpPr>
            <p:cNvPr id="1251" name="Google Shape;1251;p49"/>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252" name="Google Shape;1252;p4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3" name="Google Shape;1253;p4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49"/>
          <p:cNvGrpSpPr/>
          <p:nvPr/>
        </p:nvGrpSpPr>
        <p:grpSpPr>
          <a:xfrm>
            <a:off x="8233624" y="40350"/>
            <a:ext cx="413953" cy="396479"/>
            <a:chOff x="1083025" y="1878811"/>
            <a:chExt cx="1834900" cy="710408"/>
          </a:xfrm>
        </p:grpSpPr>
        <p:sp>
          <p:nvSpPr>
            <p:cNvPr id="1255" name="Google Shape;1255;p49"/>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256" name="Google Shape;1256;p4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7" name="Google Shape;1257;p4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49"/>
          <p:cNvGrpSpPr/>
          <p:nvPr/>
        </p:nvGrpSpPr>
        <p:grpSpPr>
          <a:xfrm>
            <a:off x="8618771" y="40592"/>
            <a:ext cx="413953" cy="396474"/>
            <a:chOff x="1083025" y="1878819"/>
            <a:chExt cx="1834900" cy="710399"/>
          </a:xfrm>
        </p:grpSpPr>
        <p:sp>
          <p:nvSpPr>
            <p:cNvPr id="1259" name="Google Shape;1259;p49"/>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260" name="Google Shape;1260;p4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61" name="Google Shape;1261;p4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50"/>
          <p:cNvSpPr txBox="1"/>
          <p:nvPr>
            <p:ph type="title"/>
          </p:nvPr>
        </p:nvSpPr>
        <p:spPr>
          <a:xfrm>
            <a:off x="1444793" y="1269098"/>
            <a:ext cx="6374400" cy="47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Toxic Star-Rating Givers</a:t>
            </a:r>
            <a:endParaRPr/>
          </a:p>
        </p:txBody>
      </p:sp>
      <p:sp>
        <p:nvSpPr>
          <p:cNvPr id="1267" name="Google Shape;1267;p5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68" name="Google Shape;1268;p50"/>
          <p:cNvPicPr preferRelativeResize="0"/>
          <p:nvPr/>
        </p:nvPicPr>
        <p:blipFill>
          <a:blip r:embed="rId3">
            <a:alphaModFix/>
          </a:blip>
          <a:stretch>
            <a:fillRect/>
          </a:stretch>
        </p:blipFill>
        <p:spPr>
          <a:xfrm>
            <a:off x="1183223" y="1236300"/>
            <a:ext cx="6777550" cy="3022825"/>
          </a:xfrm>
          <a:prstGeom prst="rect">
            <a:avLst/>
          </a:prstGeom>
          <a:noFill/>
          <a:ln>
            <a:noFill/>
          </a:ln>
        </p:spPr>
      </p:pic>
      <p:sp>
        <p:nvSpPr>
          <p:cNvPr id="1269" name="Google Shape;1269;p50"/>
          <p:cNvSpPr/>
          <p:nvPr/>
        </p:nvSpPr>
        <p:spPr>
          <a:xfrm>
            <a:off x="3523600" y="1489200"/>
            <a:ext cx="766800" cy="27699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p:cNvSpPr/>
          <p:nvPr/>
        </p:nvSpPr>
        <p:spPr>
          <a:xfrm>
            <a:off x="5292075" y="1489225"/>
            <a:ext cx="2668500" cy="27699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0"/>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Toxic Star-Rating Givers</a:t>
            </a:r>
            <a:endParaRPr/>
          </a:p>
        </p:txBody>
      </p:sp>
      <p:grpSp>
        <p:nvGrpSpPr>
          <p:cNvPr id="1272" name="Google Shape;1272;p50"/>
          <p:cNvGrpSpPr/>
          <p:nvPr/>
        </p:nvGrpSpPr>
        <p:grpSpPr>
          <a:xfrm>
            <a:off x="6304075" y="40759"/>
            <a:ext cx="413953" cy="396472"/>
            <a:chOff x="1083025" y="1878822"/>
            <a:chExt cx="1834900" cy="710396"/>
          </a:xfrm>
        </p:grpSpPr>
        <p:sp>
          <p:nvSpPr>
            <p:cNvPr id="1273" name="Google Shape;1273;p50"/>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274" name="Google Shape;1274;p5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75" name="Google Shape;1275;p5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50"/>
          <p:cNvGrpSpPr/>
          <p:nvPr/>
        </p:nvGrpSpPr>
        <p:grpSpPr>
          <a:xfrm>
            <a:off x="6689527" y="40759"/>
            <a:ext cx="413953" cy="396472"/>
            <a:chOff x="1083025" y="1878822"/>
            <a:chExt cx="1834900" cy="710396"/>
          </a:xfrm>
        </p:grpSpPr>
        <p:sp>
          <p:nvSpPr>
            <p:cNvPr id="1277" name="Google Shape;1277;p50"/>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278" name="Google Shape;1278;p5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79" name="Google Shape;1279;p5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50"/>
          <p:cNvGrpSpPr/>
          <p:nvPr/>
        </p:nvGrpSpPr>
        <p:grpSpPr>
          <a:xfrm>
            <a:off x="7075633" y="40369"/>
            <a:ext cx="413953" cy="396466"/>
            <a:chOff x="1083025" y="1878833"/>
            <a:chExt cx="1834900" cy="710385"/>
          </a:xfrm>
        </p:grpSpPr>
        <p:sp>
          <p:nvSpPr>
            <p:cNvPr id="1281" name="Google Shape;1281;p50"/>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282" name="Google Shape;1282;p5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83" name="Google Shape;1283;p5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50"/>
          <p:cNvGrpSpPr/>
          <p:nvPr/>
        </p:nvGrpSpPr>
        <p:grpSpPr>
          <a:xfrm>
            <a:off x="7462059" y="40355"/>
            <a:ext cx="413953" cy="396474"/>
            <a:chOff x="1083025" y="1878819"/>
            <a:chExt cx="1834900" cy="710399"/>
          </a:xfrm>
        </p:grpSpPr>
        <p:sp>
          <p:nvSpPr>
            <p:cNvPr id="1285" name="Google Shape;1285;p50"/>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286" name="Google Shape;1286;p5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87" name="Google Shape;1287;p5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50"/>
          <p:cNvGrpSpPr/>
          <p:nvPr/>
        </p:nvGrpSpPr>
        <p:grpSpPr>
          <a:xfrm>
            <a:off x="7847198" y="40369"/>
            <a:ext cx="413953" cy="396466"/>
            <a:chOff x="1083025" y="1878833"/>
            <a:chExt cx="1834900" cy="710385"/>
          </a:xfrm>
        </p:grpSpPr>
        <p:sp>
          <p:nvSpPr>
            <p:cNvPr id="1289" name="Google Shape;1289;p50"/>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290" name="Google Shape;1290;p5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91" name="Google Shape;1291;p5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50"/>
          <p:cNvGrpSpPr/>
          <p:nvPr/>
        </p:nvGrpSpPr>
        <p:grpSpPr>
          <a:xfrm>
            <a:off x="8233624" y="40350"/>
            <a:ext cx="413953" cy="396479"/>
            <a:chOff x="1083025" y="1878811"/>
            <a:chExt cx="1834900" cy="710408"/>
          </a:xfrm>
        </p:grpSpPr>
        <p:sp>
          <p:nvSpPr>
            <p:cNvPr id="1293" name="Google Shape;1293;p50"/>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294" name="Google Shape;1294;p5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95" name="Google Shape;1295;p5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50"/>
          <p:cNvGrpSpPr/>
          <p:nvPr/>
        </p:nvGrpSpPr>
        <p:grpSpPr>
          <a:xfrm>
            <a:off x="8618771" y="40592"/>
            <a:ext cx="413953" cy="396474"/>
            <a:chOff x="1083025" y="1878819"/>
            <a:chExt cx="1834900" cy="710399"/>
          </a:xfrm>
        </p:grpSpPr>
        <p:sp>
          <p:nvSpPr>
            <p:cNvPr id="1297" name="Google Shape;1297;p50"/>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298" name="Google Shape;1298;p5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99" name="Google Shape;1299;p5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pic>
        <p:nvPicPr>
          <p:cNvPr id="1304" name="Google Shape;1304;p51"/>
          <p:cNvPicPr preferRelativeResize="0"/>
          <p:nvPr/>
        </p:nvPicPr>
        <p:blipFill>
          <a:blip r:embed="rId3">
            <a:alphaModFix/>
          </a:blip>
          <a:stretch>
            <a:fillRect/>
          </a:stretch>
        </p:blipFill>
        <p:spPr>
          <a:xfrm>
            <a:off x="799138" y="1321200"/>
            <a:ext cx="7545713" cy="3022825"/>
          </a:xfrm>
          <a:prstGeom prst="rect">
            <a:avLst/>
          </a:prstGeom>
          <a:noFill/>
          <a:ln>
            <a:noFill/>
          </a:ln>
        </p:spPr>
      </p:pic>
      <p:sp>
        <p:nvSpPr>
          <p:cNvPr id="1305" name="Google Shape;1305;p5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6" name="Google Shape;1306;p51"/>
          <p:cNvSpPr/>
          <p:nvPr/>
        </p:nvSpPr>
        <p:spPr>
          <a:xfrm>
            <a:off x="3523600" y="1489200"/>
            <a:ext cx="766800" cy="27699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1"/>
          <p:cNvSpPr/>
          <p:nvPr/>
        </p:nvSpPr>
        <p:spPr>
          <a:xfrm>
            <a:off x="5292075" y="1489225"/>
            <a:ext cx="3052800" cy="27699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1"/>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Toxic Star-Rating Givers</a:t>
            </a:r>
            <a:endParaRPr/>
          </a:p>
        </p:txBody>
      </p:sp>
      <p:grpSp>
        <p:nvGrpSpPr>
          <p:cNvPr id="1309" name="Google Shape;1309;p51"/>
          <p:cNvGrpSpPr/>
          <p:nvPr/>
        </p:nvGrpSpPr>
        <p:grpSpPr>
          <a:xfrm>
            <a:off x="6304075" y="40759"/>
            <a:ext cx="413953" cy="396472"/>
            <a:chOff x="1083025" y="1878822"/>
            <a:chExt cx="1834900" cy="710396"/>
          </a:xfrm>
        </p:grpSpPr>
        <p:sp>
          <p:nvSpPr>
            <p:cNvPr id="1310" name="Google Shape;1310;p51"/>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311" name="Google Shape;1311;p5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12" name="Google Shape;1312;p5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1"/>
          <p:cNvGrpSpPr/>
          <p:nvPr/>
        </p:nvGrpSpPr>
        <p:grpSpPr>
          <a:xfrm>
            <a:off x="6689527" y="40759"/>
            <a:ext cx="413953" cy="396472"/>
            <a:chOff x="1083025" y="1878822"/>
            <a:chExt cx="1834900" cy="710396"/>
          </a:xfrm>
        </p:grpSpPr>
        <p:sp>
          <p:nvSpPr>
            <p:cNvPr id="1314" name="Google Shape;1314;p51"/>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315" name="Google Shape;1315;p5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16" name="Google Shape;1316;p5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51"/>
          <p:cNvGrpSpPr/>
          <p:nvPr/>
        </p:nvGrpSpPr>
        <p:grpSpPr>
          <a:xfrm>
            <a:off x="7075633" y="40369"/>
            <a:ext cx="413953" cy="396466"/>
            <a:chOff x="1083025" y="1878833"/>
            <a:chExt cx="1834900" cy="710385"/>
          </a:xfrm>
        </p:grpSpPr>
        <p:sp>
          <p:nvSpPr>
            <p:cNvPr id="1318" name="Google Shape;1318;p51"/>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319" name="Google Shape;1319;p5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20" name="Google Shape;1320;p5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51"/>
          <p:cNvGrpSpPr/>
          <p:nvPr/>
        </p:nvGrpSpPr>
        <p:grpSpPr>
          <a:xfrm>
            <a:off x="7462059" y="40355"/>
            <a:ext cx="413953" cy="396474"/>
            <a:chOff x="1083025" y="1878819"/>
            <a:chExt cx="1834900" cy="710399"/>
          </a:xfrm>
        </p:grpSpPr>
        <p:sp>
          <p:nvSpPr>
            <p:cNvPr id="1322" name="Google Shape;1322;p51"/>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323" name="Google Shape;1323;p5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24" name="Google Shape;1324;p5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51"/>
          <p:cNvGrpSpPr/>
          <p:nvPr/>
        </p:nvGrpSpPr>
        <p:grpSpPr>
          <a:xfrm>
            <a:off x="7847198" y="40369"/>
            <a:ext cx="413953" cy="396466"/>
            <a:chOff x="1083025" y="1878833"/>
            <a:chExt cx="1834900" cy="710385"/>
          </a:xfrm>
        </p:grpSpPr>
        <p:sp>
          <p:nvSpPr>
            <p:cNvPr id="1326" name="Google Shape;1326;p51"/>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327" name="Google Shape;1327;p5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28" name="Google Shape;1328;p5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51"/>
          <p:cNvGrpSpPr/>
          <p:nvPr/>
        </p:nvGrpSpPr>
        <p:grpSpPr>
          <a:xfrm>
            <a:off x="8233624" y="40350"/>
            <a:ext cx="413953" cy="396479"/>
            <a:chOff x="1083025" y="1878811"/>
            <a:chExt cx="1834900" cy="710408"/>
          </a:xfrm>
        </p:grpSpPr>
        <p:sp>
          <p:nvSpPr>
            <p:cNvPr id="1330" name="Google Shape;1330;p51"/>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331" name="Google Shape;1331;p5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32" name="Google Shape;1332;p5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51"/>
          <p:cNvGrpSpPr/>
          <p:nvPr/>
        </p:nvGrpSpPr>
        <p:grpSpPr>
          <a:xfrm>
            <a:off x="8618771" y="40592"/>
            <a:ext cx="413953" cy="396474"/>
            <a:chOff x="1083025" y="1878819"/>
            <a:chExt cx="1834900" cy="710399"/>
          </a:xfrm>
        </p:grpSpPr>
        <p:sp>
          <p:nvSpPr>
            <p:cNvPr id="1334" name="Google Shape;1334;p51"/>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335" name="Google Shape;1335;p5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36" name="Google Shape;1336;p5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5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2" name="Google Shape;1342;p52"/>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Toxic Star-Rating Givers</a:t>
            </a:r>
            <a:endParaRPr/>
          </a:p>
        </p:txBody>
      </p:sp>
      <p:sp>
        <p:nvSpPr>
          <p:cNvPr id="1343" name="Google Shape;1343;p52"/>
          <p:cNvSpPr txBox="1"/>
          <p:nvPr/>
        </p:nvSpPr>
        <p:spPr>
          <a:xfrm>
            <a:off x="1146150" y="1236300"/>
            <a:ext cx="6742500" cy="32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DM Serif Display"/>
                <a:ea typeface="DM Serif Display"/>
                <a:cs typeface="DM Serif Display"/>
                <a:sym typeface="DM Serif Display"/>
              </a:rPr>
              <a:t>can i rate this 1/4 star?</a:t>
            </a:r>
            <a:endParaRPr>
              <a:solidFill>
                <a:srgbClr val="FFFFFF"/>
              </a:solidFill>
              <a:latin typeface="DM Serif Display"/>
              <a:ea typeface="DM Serif Display"/>
              <a:cs typeface="DM Serif Display"/>
              <a:sym typeface="DM Serif Display"/>
            </a:endParaRPr>
          </a:p>
          <a:p>
            <a:pPr indent="0" lvl="0" marL="0" rtl="0" algn="l">
              <a:lnSpc>
                <a:spcPct val="115000"/>
              </a:lnSpc>
              <a:spcBef>
                <a:spcPts val="0"/>
              </a:spcBef>
              <a:spcAft>
                <a:spcPts val="0"/>
              </a:spcAft>
              <a:buNone/>
            </a:pPr>
            <a:r>
              <a:t/>
            </a:r>
            <a:endParaRPr>
              <a:solidFill>
                <a:srgbClr val="FFFFFF"/>
              </a:solidFill>
              <a:latin typeface="DM Serif Display"/>
              <a:ea typeface="DM Serif Display"/>
              <a:cs typeface="DM Serif Display"/>
              <a:sym typeface="DM Serif Display"/>
            </a:endParaRPr>
          </a:p>
          <a:p>
            <a:pPr indent="0" lvl="0" marL="0" rtl="0" algn="l">
              <a:lnSpc>
                <a:spcPct val="115000"/>
              </a:lnSpc>
              <a:spcBef>
                <a:spcPts val="0"/>
              </a:spcBef>
              <a:spcAft>
                <a:spcPts val="0"/>
              </a:spcAft>
              <a:buNone/>
            </a:pPr>
            <a:r>
              <a:rPr lang="en">
                <a:solidFill>
                  <a:srgbClr val="FFFFFF"/>
                </a:solidFill>
                <a:latin typeface="DM Serif Display"/>
                <a:ea typeface="DM Serif Display"/>
                <a:cs typeface="DM Serif Display"/>
                <a:sym typeface="DM Serif Display"/>
              </a:rPr>
              <a:t>This company is in the business of discounting their (absolute BS) $200 watch down so you think you getting a good deal. In actuality they sell you a terribly constructed piss poor product. Im pretty sure they are trying to knock off a chinese knock off of a american made watch. THATS TWO KNOCK OFFS. Watch broke after 1 month. 1 e'Fing MONTH!!?!?!?  Absolutely fell apart. I emailed customer service and they told me i could buy a replacement and they wouldn't do anything for me. Sorry but when i buy products i expect them to last AT LEAST more than a month of gentle wear (office job). Terrible company, terrible watch.&lt;br /&gt;&lt;br /&gt;Honestly you’ll have better luck putting a quarter in the machine at walmart and getting the little pill bottle watch. At least that one will last.</a:t>
            </a:r>
            <a:endParaRPr>
              <a:solidFill>
                <a:srgbClr val="FFFFFF"/>
              </a:solidFill>
              <a:latin typeface="DM Serif Display"/>
              <a:ea typeface="DM Serif Display"/>
              <a:cs typeface="DM Serif Display"/>
              <a:sym typeface="DM Serif Display"/>
            </a:endParaRPr>
          </a:p>
          <a:p>
            <a:pPr indent="0" lvl="0" marL="0" rtl="0" algn="l">
              <a:spcBef>
                <a:spcPts val="0"/>
              </a:spcBef>
              <a:spcAft>
                <a:spcPts val="0"/>
              </a:spcAft>
              <a:buNone/>
            </a:pPr>
            <a:r>
              <a:t/>
            </a:r>
            <a:endParaRPr>
              <a:solidFill>
                <a:srgbClr val="FFFFFF"/>
              </a:solidFill>
              <a:latin typeface="DM Serif Display"/>
              <a:ea typeface="DM Serif Display"/>
              <a:cs typeface="DM Serif Display"/>
              <a:sym typeface="DM Serif Display"/>
            </a:endParaRPr>
          </a:p>
        </p:txBody>
      </p:sp>
      <p:grpSp>
        <p:nvGrpSpPr>
          <p:cNvPr id="1344" name="Google Shape;1344;p52"/>
          <p:cNvGrpSpPr/>
          <p:nvPr/>
        </p:nvGrpSpPr>
        <p:grpSpPr>
          <a:xfrm>
            <a:off x="6304075" y="40759"/>
            <a:ext cx="413953" cy="396472"/>
            <a:chOff x="1083025" y="1878822"/>
            <a:chExt cx="1834900" cy="710396"/>
          </a:xfrm>
        </p:grpSpPr>
        <p:sp>
          <p:nvSpPr>
            <p:cNvPr id="1345" name="Google Shape;1345;p52"/>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346" name="Google Shape;1346;p5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47" name="Google Shape;1347;p5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52"/>
          <p:cNvGrpSpPr/>
          <p:nvPr/>
        </p:nvGrpSpPr>
        <p:grpSpPr>
          <a:xfrm>
            <a:off x="6689527" y="40759"/>
            <a:ext cx="413953" cy="396472"/>
            <a:chOff x="1083025" y="1878822"/>
            <a:chExt cx="1834900" cy="710396"/>
          </a:xfrm>
        </p:grpSpPr>
        <p:sp>
          <p:nvSpPr>
            <p:cNvPr id="1349" name="Google Shape;1349;p52"/>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350" name="Google Shape;1350;p5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51" name="Google Shape;1351;p5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52"/>
          <p:cNvGrpSpPr/>
          <p:nvPr/>
        </p:nvGrpSpPr>
        <p:grpSpPr>
          <a:xfrm>
            <a:off x="7075633" y="40369"/>
            <a:ext cx="413953" cy="396466"/>
            <a:chOff x="1083025" y="1878833"/>
            <a:chExt cx="1834900" cy="710385"/>
          </a:xfrm>
        </p:grpSpPr>
        <p:sp>
          <p:nvSpPr>
            <p:cNvPr id="1353" name="Google Shape;1353;p52"/>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354" name="Google Shape;1354;p5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55" name="Google Shape;1355;p5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52"/>
          <p:cNvGrpSpPr/>
          <p:nvPr/>
        </p:nvGrpSpPr>
        <p:grpSpPr>
          <a:xfrm>
            <a:off x="7462059" y="40355"/>
            <a:ext cx="413953" cy="396474"/>
            <a:chOff x="1083025" y="1878819"/>
            <a:chExt cx="1834900" cy="710399"/>
          </a:xfrm>
        </p:grpSpPr>
        <p:sp>
          <p:nvSpPr>
            <p:cNvPr id="1357" name="Google Shape;1357;p52"/>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358" name="Google Shape;1358;p5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59" name="Google Shape;1359;p5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52"/>
          <p:cNvGrpSpPr/>
          <p:nvPr/>
        </p:nvGrpSpPr>
        <p:grpSpPr>
          <a:xfrm>
            <a:off x="7847198" y="40369"/>
            <a:ext cx="413953" cy="396466"/>
            <a:chOff x="1083025" y="1878833"/>
            <a:chExt cx="1834900" cy="710385"/>
          </a:xfrm>
        </p:grpSpPr>
        <p:sp>
          <p:nvSpPr>
            <p:cNvPr id="1361" name="Google Shape;1361;p52"/>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362" name="Google Shape;1362;p5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63" name="Google Shape;1363;p5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52"/>
          <p:cNvGrpSpPr/>
          <p:nvPr/>
        </p:nvGrpSpPr>
        <p:grpSpPr>
          <a:xfrm>
            <a:off x="8233624" y="40350"/>
            <a:ext cx="413953" cy="396479"/>
            <a:chOff x="1083025" y="1878811"/>
            <a:chExt cx="1834900" cy="710408"/>
          </a:xfrm>
        </p:grpSpPr>
        <p:sp>
          <p:nvSpPr>
            <p:cNvPr id="1365" name="Google Shape;1365;p52"/>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366" name="Google Shape;1366;p5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67" name="Google Shape;1367;p5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52"/>
          <p:cNvGrpSpPr/>
          <p:nvPr/>
        </p:nvGrpSpPr>
        <p:grpSpPr>
          <a:xfrm>
            <a:off x="8618771" y="40592"/>
            <a:ext cx="413953" cy="396474"/>
            <a:chOff x="1083025" y="1878819"/>
            <a:chExt cx="1834900" cy="710399"/>
          </a:xfrm>
        </p:grpSpPr>
        <p:sp>
          <p:nvSpPr>
            <p:cNvPr id="1369" name="Google Shape;1369;p52"/>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370" name="Google Shape;1370;p5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71" name="Google Shape;1371;p5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53"/>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Customer Reviews in Multiple Categories</a:t>
            </a:r>
            <a:endParaRPr/>
          </a:p>
        </p:txBody>
      </p:sp>
      <p:sp>
        <p:nvSpPr>
          <p:cNvPr id="1377" name="Google Shape;1377;p5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78" name="Google Shape;1378;p53"/>
          <p:cNvPicPr preferRelativeResize="0"/>
          <p:nvPr/>
        </p:nvPicPr>
        <p:blipFill rotWithShape="1">
          <a:blip r:embed="rId3">
            <a:alphaModFix/>
          </a:blip>
          <a:srcRect b="0" l="0" r="0" t="3465"/>
          <a:stretch/>
        </p:blipFill>
        <p:spPr>
          <a:xfrm>
            <a:off x="352900" y="1236300"/>
            <a:ext cx="4371475" cy="3194153"/>
          </a:xfrm>
          <a:prstGeom prst="rect">
            <a:avLst/>
          </a:prstGeom>
          <a:noFill/>
          <a:ln>
            <a:noFill/>
          </a:ln>
        </p:spPr>
      </p:pic>
      <p:pic>
        <p:nvPicPr>
          <p:cNvPr id="1379" name="Google Shape;1379;p53"/>
          <p:cNvPicPr preferRelativeResize="0"/>
          <p:nvPr/>
        </p:nvPicPr>
        <p:blipFill rotWithShape="1">
          <a:blip r:embed="rId4">
            <a:alphaModFix/>
          </a:blip>
          <a:srcRect b="0" l="0" r="0" t="4214"/>
          <a:stretch/>
        </p:blipFill>
        <p:spPr>
          <a:xfrm>
            <a:off x="4974125" y="1236300"/>
            <a:ext cx="3430250" cy="1744450"/>
          </a:xfrm>
          <a:prstGeom prst="rect">
            <a:avLst/>
          </a:prstGeom>
          <a:noFill/>
          <a:ln>
            <a:noFill/>
          </a:ln>
        </p:spPr>
      </p:pic>
      <p:sp>
        <p:nvSpPr>
          <p:cNvPr id="1380" name="Google Shape;1380;p53"/>
          <p:cNvSpPr/>
          <p:nvPr/>
        </p:nvSpPr>
        <p:spPr>
          <a:xfrm>
            <a:off x="6575250" y="2066150"/>
            <a:ext cx="1782900" cy="2970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2855350" y="3234550"/>
            <a:ext cx="1782900" cy="556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txBox="1"/>
          <p:nvPr>
            <p:ph idx="4294967295" type="body"/>
          </p:nvPr>
        </p:nvSpPr>
        <p:spPr>
          <a:xfrm>
            <a:off x="4869575" y="3139750"/>
            <a:ext cx="3872400" cy="16581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Font typeface="Montserrat"/>
              <a:buChar char="╺"/>
            </a:pPr>
            <a:r>
              <a:rPr lang="en">
                <a:latin typeface="Montserrat"/>
                <a:ea typeface="Montserrat"/>
                <a:cs typeface="Montserrat"/>
                <a:sym typeface="Montserrat"/>
              </a:rPr>
              <a:t>Include only customers with more than 30 reviews in 2 or more categories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285 customers</a:t>
            </a:r>
            <a:endParaRPr>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
                <a:latin typeface="Montserrat"/>
                <a:ea typeface="Montserrat"/>
                <a:cs typeface="Montserrat"/>
                <a:sym typeface="Montserrat"/>
              </a:rPr>
              <a:t>14,442 rows</a:t>
            </a:r>
            <a:endParaRPr>
              <a:latin typeface="Montserrat"/>
              <a:ea typeface="Montserrat"/>
              <a:cs typeface="Montserrat"/>
              <a:sym typeface="Montserrat"/>
            </a:endParaRPr>
          </a:p>
        </p:txBody>
      </p:sp>
      <p:grpSp>
        <p:nvGrpSpPr>
          <p:cNvPr id="1383" name="Google Shape;1383;p53"/>
          <p:cNvGrpSpPr/>
          <p:nvPr/>
        </p:nvGrpSpPr>
        <p:grpSpPr>
          <a:xfrm>
            <a:off x="6304075" y="40759"/>
            <a:ext cx="413953" cy="396472"/>
            <a:chOff x="1083025" y="1878822"/>
            <a:chExt cx="1834900" cy="710396"/>
          </a:xfrm>
        </p:grpSpPr>
        <p:sp>
          <p:nvSpPr>
            <p:cNvPr id="1384" name="Google Shape;1384;p53"/>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385" name="Google Shape;1385;p5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86" name="Google Shape;1386;p5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53"/>
          <p:cNvGrpSpPr/>
          <p:nvPr/>
        </p:nvGrpSpPr>
        <p:grpSpPr>
          <a:xfrm>
            <a:off x="6689527" y="40759"/>
            <a:ext cx="413953" cy="396472"/>
            <a:chOff x="1083025" y="1878822"/>
            <a:chExt cx="1834900" cy="710396"/>
          </a:xfrm>
        </p:grpSpPr>
        <p:sp>
          <p:nvSpPr>
            <p:cNvPr id="1388" name="Google Shape;1388;p53"/>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389" name="Google Shape;1389;p5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90" name="Google Shape;1390;p5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53"/>
          <p:cNvGrpSpPr/>
          <p:nvPr/>
        </p:nvGrpSpPr>
        <p:grpSpPr>
          <a:xfrm>
            <a:off x="7075633" y="40369"/>
            <a:ext cx="413953" cy="396466"/>
            <a:chOff x="1083025" y="1878833"/>
            <a:chExt cx="1834900" cy="710385"/>
          </a:xfrm>
        </p:grpSpPr>
        <p:sp>
          <p:nvSpPr>
            <p:cNvPr id="1392" name="Google Shape;1392;p53"/>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393" name="Google Shape;1393;p5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94" name="Google Shape;1394;p5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53"/>
          <p:cNvGrpSpPr/>
          <p:nvPr/>
        </p:nvGrpSpPr>
        <p:grpSpPr>
          <a:xfrm>
            <a:off x="7462059" y="40355"/>
            <a:ext cx="413953" cy="396474"/>
            <a:chOff x="1083025" y="1878819"/>
            <a:chExt cx="1834900" cy="710399"/>
          </a:xfrm>
        </p:grpSpPr>
        <p:sp>
          <p:nvSpPr>
            <p:cNvPr id="1396" name="Google Shape;1396;p53"/>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397" name="Google Shape;1397;p5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98" name="Google Shape;1398;p5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53"/>
          <p:cNvGrpSpPr/>
          <p:nvPr/>
        </p:nvGrpSpPr>
        <p:grpSpPr>
          <a:xfrm>
            <a:off x="7847198" y="40369"/>
            <a:ext cx="413953" cy="396466"/>
            <a:chOff x="1083025" y="1878833"/>
            <a:chExt cx="1834900" cy="710385"/>
          </a:xfrm>
        </p:grpSpPr>
        <p:sp>
          <p:nvSpPr>
            <p:cNvPr id="1400" name="Google Shape;1400;p53"/>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401" name="Google Shape;1401;p5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02" name="Google Shape;1402;p5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53"/>
          <p:cNvGrpSpPr/>
          <p:nvPr/>
        </p:nvGrpSpPr>
        <p:grpSpPr>
          <a:xfrm>
            <a:off x="8233624" y="40350"/>
            <a:ext cx="413953" cy="396479"/>
            <a:chOff x="1083025" y="1878811"/>
            <a:chExt cx="1834900" cy="710408"/>
          </a:xfrm>
        </p:grpSpPr>
        <p:sp>
          <p:nvSpPr>
            <p:cNvPr id="1404" name="Google Shape;1404;p53"/>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405" name="Google Shape;1405;p5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06" name="Google Shape;1406;p5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53"/>
          <p:cNvGrpSpPr/>
          <p:nvPr/>
        </p:nvGrpSpPr>
        <p:grpSpPr>
          <a:xfrm>
            <a:off x="8618771" y="40592"/>
            <a:ext cx="413953" cy="396474"/>
            <a:chOff x="1083025" y="1878819"/>
            <a:chExt cx="1834900" cy="710399"/>
          </a:xfrm>
        </p:grpSpPr>
        <p:sp>
          <p:nvSpPr>
            <p:cNvPr id="1408" name="Google Shape;1408;p53"/>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409" name="Google Shape;1409;p5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10" name="Google Shape;1410;p5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Google Shape;1415;p54"/>
          <p:cNvSpPr txBox="1"/>
          <p:nvPr>
            <p:ph type="title"/>
          </p:nvPr>
        </p:nvSpPr>
        <p:spPr>
          <a:xfrm>
            <a:off x="352900" y="598200"/>
            <a:ext cx="8600100" cy="63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Star-Sentiment Plot</a:t>
            </a:r>
            <a:endParaRPr/>
          </a:p>
        </p:txBody>
      </p:sp>
      <p:sp>
        <p:nvSpPr>
          <p:cNvPr id="1416" name="Google Shape;1416;p5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7" name="Google Shape;1417;p54"/>
          <p:cNvSpPr txBox="1"/>
          <p:nvPr>
            <p:ph idx="4294967295" type="body"/>
          </p:nvPr>
        </p:nvSpPr>
        <p:spPr>
          <a:xfrm>
            <a:off x="352900" y="4140525"/>
            <a:ext cx="987300" cy="393600"/>
          </a:xfrm>
          <a:prstGeom prst="rect">
            <a:avLst/>
          </a:prstGeom>
          <a:ln>
            <a:noFill/>
          </a:ln>
        </p:spPr>
        <p:txBody>
          <a:bodyPr anchorCtr="0" anchor="t" bIns="0" lIns="0" spcFirstLastPara="1" rIns="0" wrap="square" tIns="0">
            <a:noAutofit/>
          </a:bodyPr>
          <a:lstStyle/>
          <a:p>
            <a:pPr indent="0" lvl="0" marL="0" rtl="0" algn="l">
              <a:spcBef>
                <a:spcPts val="600"/>
              </a:spcBef>
              <a:spcAft>
                <a:spcPts val="0"/>
              </a:spcAft>
              <a:buNone/>
            </a:pPr>
            <a:r>
              <a:rPr lang="en">
                <a:latin typeface="Montserrat"/>
                <a:ea typeface="Montserrat"/>
                <a:cs typeface="Montserrat"/>
                <a:sym typeface="Montserrat"/>
              </a:rPr>
              <a:t>Grumpy</a:t>
            </a:r>
            <a:endParaRPr>
              <a:latin typeface="Montserrat"/>
              <a:ea typeface="Montserrat"/>
              <a:cs typeface="Montserrat"/>
              <a:sym typeface="Montserrat"/>
            </a:endParaRPr>
          </a:p>
        </p:txBody>
      </p:sp>
      <p:pic>
        <p:nvPicPr>
          <p:cNvPr id="1418" name="Google Shape;1418;p54"/>
          <p:cNvPicPr preferRelativeResize="0"/>
          <p:nvPr/>
        </p:nvPicPr>
        <p:blipFill>
          <a:blip r:embed="rId3">
            <a:alphaModFix/>
          </a:blip>
          <a:stretch>
            <a:fillRect/>
          </a:stretch>
        </p:blipFill>
        <p:spPr>
          <a:xfrm>
            <a:off x="1745350" y="1236300"/>
            <a:ext cx="5384950" cy="3678550"/>
          </a:xfrm>
          <a:prstGeom prst="rect">
            <a:avLst/>
          </a:prstGeom>
          <a:noFill/>
          <a:ln cap="flat" cmpd="sng" w="9525">
            <a:solidFill>
              <a:schemeClr val="accent6"/>
            </a:solidFill>
            <a:prstDash val="solid"/>
            <a:round/>
            <a:headEnd len="sm" w="sm" type="none"/>
            <a:tailEnd len="sm" w="sm" type="none"/>
          </a:ln>
        </p:spPr>
      </p:pic>
      <p:sp>
        <p:nvSpPr>
          <p:cNvPr id="1419" name="Google Shape;1419;p54"/>
          <p:cNvSpPr txBox="1"/>
          <p:nvPr>
            <p:ph idx="4294967295" type="body"/>
          </p:nvPr>
        </p:nvSpPr>
        <p:spPr>
          <a:xfrm>
            <a:off x="352900" y="3219425"/>
            <a:ext cx="1218900" cy="393600"/>
          </a:xfrm>
          <a:prstGeom prst="rect">
            <a:avLst/>
          </a:prstGeom>
          <a:ln>
            <a:noFill/>
          </a:ln>
        </p:spPr>
        <p:txBody>
          <a:bodyPr anchorCtr="0" anchor="t" bIns="0" lIns="0" spcFirstLastPara="1" rIns="0" wrap="square" tIns="0">
            <a:noAutofit/>
          </a:bodyPr>
          <a:lstStyle/>
          <a:p>
            <a:pPr indent="0" lvl="0" marL="0" rtl="0" algn="l">
              <a:spcBef>
                <a:spcPts val="600"/>
              </a:spcBef>
              <a:spcAft>
                <a:spcPts val="0"/>
              </a:spcAft>
              <a:buNone/>
            </a:pPr>
            <a:r>
              <a:rPr lang="en">
                <a:latin typeface="Montserrat"/>
                <a:ea typeface="Montserrat"/>
                <a:cs typeface="Montserrat"/>
                <a:sym typeface="Montserrat"/>
              </a:rPr>
              <a:t>Hard-to-Satisfied</a:t>
            </a:r>
            <a:endParaRPr>
              <a:latin typeface="Montserrat"/>
              <a:ea typeface="Montserrat"/>
              <a:cs typeface="Montserrat"/>
              <a:sym typeface="Montserrat"/>
            </a:endParaRPr>
          </a:p>
        </p:txBody>
      </p:sp>
      <p:sp>
        <p:nvSpPr>
          <p:cNvPr id="1420" name="Google Shape;1420;p54"/>
          <p:cNvSpPr txBox="1"/>
          <p:nvPr>
            <p:ph idx="4294967295" type="body"/>
          </p:nvPr>
        </p:nvSpPr>
        <p:spPr>
          <a:xfrm>
            <a:off x="352900" y="2491613"/>
            <a:ext cx="1218900" cy="393600"/>
          </a:xfrm>
          <a:prstGeom prst="rect">
            <a:avLst/>
          </a:prstGeom>
          <a:ln>
            <a:noFill/>
          </a:ln>
        </p:spPr>
        <p:txBody>
          <a:bodyPr anchorCtr="0" anchor="t" bIns="0" lIns="0" spcFirstLastPara="1" rIns="0" wrap="square" tIns="0">
            <a:noAutofit/>
          </a:bodyPr>
          <a:lstStyle/>
          <a:p>
            <a:pPr indent="0" lvl="0" marL="0" rtl="0" algn="l">
              <a:spcBef>
                <a:spcPts val="600"/>
              </a:spcBef>
              <a:spcAft>
                <a:spcPts val="0"/>
              </a:spcAft>
              <a:buNone/>
            </a:pPr>
            <a:r>
              <a:rPr lang="en">
                <a:latin typeface="Montserrat"/>
                <a:ea typeface="Montserrat"/>
                <a:cs typeface="Montserrat"/>
                <a:sym typeface="Montserrat"/>
              </a:rPr>
              <a:t>Average</a:t>
            </a:r>
            <a:endParaRPr>
              <a:latin typeface="Montserrat"/>
              <a:ea typeface="Montserrat"/>
              <a:cs typeface="Montserrat"/>
              <a:sym typeface="Montserrat"/>
            </a:endParaRPr>
          </a:p>
        </p:txBody>
      </p:sp>
      <p:cxnSp>
        <p:nvCxnSpPr>
          <p:cNvPr id="1421" name="Google Shape;1421;p54"/>
          <p:cNvCxnSpPr>
            <a:endCxn id="1422" idx="2"/>
          </p:cNvCxnSpPr>
          <p:nvPr/>
        </p:nvCxnSpPr>
        <p:spPr>
          <a:xfrm>
            <a:off x="1370725" y="4347350"/>
            <a:ext cx="910500" cy="35700"/>
          </a:xfrm>
          <a:prstGeom prst="straightConnector1">
            <a:avLst/>
          </a:prstGeom>
          <a:noFill/>
          <a:ln cap="flat" cmpd="sng" w="28575">
            <a:solidFill>
              <a:schemeClr val="accent6"/>
            </a:solidFill>
            <a:prstDash val="solid"/>
            <a:round/>
            <a:headEnd len="med" w="med" type="none"/>
            <a:tailEnd len="med" w="med" type="none"/>
          </a:ln>
        </p:spPr>
      </p:cxnSp>
      <p:sp>
        <p:nvSpPr>
          <p:cNvPr id="1422" name="Google Shape;1422;p54"/>
          <p:cNvSpPr/>
          <p:nvPr/>
        </p:nvSpPr>
        <p:spPr>
          <a:xfrm>
            <a:off x="2281225" y="4186250"/>
            <a:ext cx="1638900" cy="393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4351550" y="2789225"/>
            <a:ext cx="987300" cy="9939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4" name="Google Shape;1424;p54"/>
          <p:cNvCxnSpPr>
            <a:endCxn id="1423" idx="2"/>
          </p:cNvCxnSpPr>
          <p:nvPr/>
        </p:nvCxnSpPr>
        <p:spPr>
          <a:xfrm flipH="1" rot="10800000">
            <a:off x="1600550" y="3286175"/>
            <a:ext cx="2751000" cy="145200"/>
          </a:xfrm>
          <a:prstGeom prst="straightConnector1">
            <a:avLst/>
          </a:prstGeom>
          <a:noFill/>
          <a:ln cap="flat" cmpd="sng" w="28575">
            <a:solidFill>
              <a:schemeClr val="accent6"/>
            </a:solidFill>
            <a:prstDash val="solid"/>
            <a:round/>
            <a:headEnd len="med" w="med" type="none"/>
            <a:tailEnd len="med" w="med" type="none"/>
          </a:ln>
        </p:spPr>
      </p:cxnSp>
      <p:sp>
        <p:nvSpPr>
          <p:cNvPr id="1425" name="Google Shape;1425;p54"/>
          <p:cNvSpPr/>
          <p:nvPr/>
        </p:nvSpPr>
        <p:spPr>
          <a:xfrm>
            <a:off x="4895350" y="1801950"/>
            <a:ext cx="1218900" cy="12189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6" name="Google Shape;1426;p54"/>
          <p:cNvCxnSpPr>
            <a:stCxn id="1420" idx="3"/>
            <a:endCxn id="1425" idx="2"/>
          </p:cNvCxnSpPr>
          <p:nvPr/>
        </p:nvCxnSpPr>
        <p:spPr>
          <a:xfrm flipH="1" rot="10800000">
            <a:off x="1571800" y="2411513"/>
            <a:ext cx="3323700" cy="276900"/>
          </a:xfrm>
          <a:prstGeom prst="straightConnector1">
            <a:avLst/>
          </a:prstGeom>
          <a:noFill/>
          <a:ln cap="flat" cmpd="sng" w="28575">
            <a:solidFill>
              <a:schemeClr val="accent6"/>
            </a:solidFill>
            <a:prstDash val="solid"/>
            <a:round/>
            <a:headEnd len="med" w="med" type="none"/>
            <a:tailEnd len="med" w="med" type="none"/>
          </a:ln>
        </p:spPr>
      </p:cxnSp>
      <p:sp>
        <p:nvSpPr>
          <p:cNvPr id="1427" name="Google Shape;1427;p54"/>
          <p:cNvSpPr/>
          <p:nvPr/>
        </p:nvSpPr>
        <p:spPr>
          <a:xfrm>
            <a:off x="6379325" y="3360950"/>
            <a:ext cx="548700" cy="12189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6017525" y="1514425"/>
            <a:ext cx="835800" cy="867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txBox="1"/>
          <p:nvPr>
            <p:ph idx="4294967295" type="body"/>
          </p:nvPr>
        </p:nvSpPr>
        <p:spPr>
          <a:xfrm>
            <a:off x="7435200" y="3989438"/>
            <a:ext cx="1218900" cy="393600"/>
          </a:xfrm>
          <a:prstGeom prst="rect">
            <a:avLst/>
          </a:prstGeom>
          <a:ln>
            <a:noFill/>
          </a:ln>
        </p:spPr>
        <p:txBody>
          <a:bodyPr anchorCtr="0" anchor="t" bIns="0" lIns="0" spcFirstLastPara="1" rIns="0" wrap="square" tIns="0">
            <a:noAutofit/>
          </a:bodyPr>
          <a:lstStyle/>
          <a:p>
            <a:pPr indent="0" lvl="0" marL="0" rtl="0" algn="l">
              <a:spcBef>
                <a:spcPts val="600"/>
              </a:spcBef>
              <a:spcAft>
                <a:spcPts val="0"/>
              </a:spcAft>
              <a:buNone/>
            </a:pPr>
            <a:r>
              <a:rPr lang="en">
                <a:latin typeface="Montserrat"/>
                <a:ea typeface="Montserrat"/>
                <a:cs typeface="Montserrat"/>
                <a:sym typeface="Montserrat"/>
              </a:rPr>
              <a:t>5-Star Giver</a:t>
            </a:r>
            <a:endParaRPr>
              <a:latin typeface="Montserrat"/>
              <a:ea typeface="Montserrat"/>
              <a:cs typeface="Montserrat"/>
              <a:sym typeface="Montserrat"/>
            </a:endParaRPr>
          </a:p>
        </p:txBody>
      </p:sp>
      <p:sp>
        <p:nvSpPr>
          <p:cNvPr id="1430" name="Google Shape;1430;p54"/>
          <p:cNvSpPr txBox="1"/>
          <p:nvPr>
            <p:ph idx="4294967295" type="body"/>
          </p:nvPr>
        </p:nvSpPr>
        <p:spPr>
          <a:xfrm>
            <a:off x="7435200" y="3089363"/>
            <a:ext cx="1218900" cy="393600"/>
          </a:xfrm>
          <a:prstGeom prst="rect">
            <a:avLst/>
          </a:prstGeom>
          <a:ln>
            <a:noFill/>
          </a:ln>
        </p:spPr>
        <p:txBody>
          <a:bodyPr anchorCtr="0" anchor="t" bIns="0" lIns="0" spcFirstLastPara="1" rIns="0" wrap="square" tIns="0">
            <a:noAutofit/>
          </a:bodyPr>
          <a:lstStyle/>
          <a:p>
            <a:pPr indent="0" lvl="0" marL="0" rtl="0" algn="l">
              <a:spcBef>
                <a:spcPts val="600"/>
              </a:spcBef>
              <a:spcAft>
                <a:spcPts val="0"/>
              </a:spcAft>
              <a:buNone/>
            </a:pPr>
            <a:r>
              <a:rPr lang="en">
                <a:latin typeface="Montserrat"/>
                <a:ea typeface="Montserrat"/>
                <a:cs typeface="Montserrat"/>
                <a:sym typeface="Montserrat"/>
              </a:rPr>
              <a:t>Easily -Satisfied</a:t>
            </a:r>
            <a:endParaRPr>
              <a:latin typeface="Montserrat"/>
              <a:ea typeface="Montserrat"/>
              <a:cs typeface="Montserrat"/>
              <a:sym typeface="Montserrat"/>
            </a:endParaRPr>
          </a:p>
        </p:txBody>
      </p:sp>
      <p:cxnSp>
        <p:nvCxnSpPr>
          <p:cNvPr id="1431" name="Google Shape;1431;p54"/>
          <p:cNvCxnSpPr>
            <a:stCxn id="1428" idx="6"/>
            <a:endCxn id="1430" idx="1"/>
          </p:cNvCxnSpPr>
          <p:nvPr/>
        </p:nvCxnSpPr>
        <p:spPr>
          <a:xfrm>
            <a:off x="6853325" y="1948075"/>
            <a:ext cx="582000" cy="1338000"/>
          </a:xfrm>
          <a:prstGeom prst="straightConnector1">
            <a:avLst/>
          </a:prstGeom>
          <a:noFill/>
          <a:ln cap="flat" cmpd="sng" w="28575">
            <a:solidFill>
              <a:schemeClr val="accent6"/>
            </a:solidFill>
            <a:prstDash val="solid"/>
            <a:round/>
            <a:headEnd len="med" w="med" type="none"/>
            <a:tailEnd len="med" w="med" type="none"/>
          </a:ln>
        </p:spPr>
      </p:cxnSp>
      <p:cxnSp>
        <p:nvCxnSpPr>
          <p:cNvPr id="1432" name="Google Shape;1432;p54"/>
          <p:cNvCxnSpPr>
            <a:stCxn id="1427" idx="6"/>
            <a:endCxn id="1429" idx="1"/>
          </p:cNvCxnSpPr>
          <p:nvPr/>
        </p:nvCxnSpPr>
        <p:spPr>
          <a:xfrm>
            <a:off x="6928025" y="3970400"/>
            <a:ext cx="507300" cy="215700"/>
          </a:xfrm>
          <a:prstGeom prst="straightConnector1">
            <a:avLst/>
          </a:prstGeom>
          <a:noFill/>
          <a:ln cap="flat" cmpd="sng" w="28575">
            <a:solidFill>
              <a:schemeClr val="accent6"/>
            </a:solidFill>
            <a:prstDash val="solid"/>
            <a:round/>
            <a:headEnd len="med" w="med" type="none"/>
            <a:tailEnd len="med" w="med" type="none"/>
          </a:ln>
        </p:spPr>
      </p:cxnSp>
      <p:grpSp>
        <p:nvGrpSpPr>
          <p:cNvPr id="1433" name="Google Shape;1433;p54"/>
          <p:cNvGrpSpPr/>
          <p:nvPr/>
        </p:nvGrpSpPr>
        <p:grpSpPr>
          <a:xfrm>
            <a:off x="6304075" y="40759"/>
            <a:ext cx="413953" cy="396472"/>
            <a:chOff x="1083025" y="1878822"/>
            <a:chExt cx="1834900" cy="710396"/>
          </a:xfrm>
        </p:grpSpPr>
        <p:sp>
          <p:nvSpPr>
            <p:cNvPr id="1434" name="Google Shape;1434;p54"/>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435" name="Google Shape;1435;p5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36" name="Google Shape;1436;p5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54"/>
          <p:cNvGrpSpPr/>
          <p:nvPr/>
        </p:nvGrpSpPr>
        <p:grpSpPr>
          <a:xfrm>
            <a:off x="6689527" y="40759"/>
            <a:ext cx="413953" cy="396472"/>
            <a:chOff x="1083025" y="1878822"/>
            <a:chExt cx="1834900" cy="710396"/>
          </a:xfrm>
        </p:grpSpPr>
        <p:sp>
          <p:nvSpPr>
            <p:cNvPr id="1438" name="Google Shape;1438;p54"/>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439" name="Google Shape;1439;p5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0" name="Google Shape;1440;p5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54"/>
          <p:cNvGrpSpPr/>
          <p:nvPr/>
        </p:nvGrpSpPr>
        <p:grpSpPr>
          <a:xfrm>
            <a:off x="7075633" y="40369"/>
            <a:ext cx="413953" cy="396466"/>
            <a:chOff x="1083025" y="1878833"/>
            <a:chExt cx="1834900" cy="710385"/>
          </a:xfrm>
        </p:grpSpPr>
        <p:sp>
          <p:nvSpPr>
            <p:cNvPr id="1442" name="Google Shape;1442;p54"/>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443" name="Google Shape;1443;p5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4" name="Google Shape;1444;p5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54"/>
          <p:cNvGrpSpPr/>
          <p:nvPr/>
        </p:nvGrpSpPr>
        <p:grpSpPr>
          <a:xfrm>
            <a:off x="7462059" y="40355"/>
            <a:ext cx="413953" cy="396474"/>
            <a:chOff x="1083025" y="1878819"/>
            <a:chExt cx="1834900" cy="710399"/>
          </a:xfrm>
        </p:grpSpPr>
        <p:sp>
          <p:nvSpPr>
            <p:cNvPr id="1446" name="Google Shape;1446;p54"/>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447" name="Google Shape;1447;p5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8" name="Google Shape;1448;p5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54"/>
          <p:cNvGrpSpPr/>
          <p:nvPr/>
        </p:nvGrpSpPr>
        <p:grpSpPr>
          <a:xfrm>
            <a:off x="7847198" y="40369"/>
            <a:ext cx="413953" cy="396466"/>
            <a:chOff x="1083025" y="1878833"/>
            <a:chExt cx="1834900" cy="710385"/>
          </a:xfrm>
        </p:grpSpPr>
        <p:sp>
          <p:nvSpPr>
            <p:cNvPr id="1450" name="Google Shape;1450;p54"/>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451" name="Google Shape;1451;p5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2" name="Google Shape;1452;p5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54"/>
          <p:cNvGrpSpPr/>
          <p:nvPr/>
        </p:nvGrpSpPr>
        <p:grpSpPr>
          <a:xfrm>
            <a:off x="8233624" y="40350"/>
            <a:ext cx="413953" cy="396479"/>
            <a:chOff x="1083025" y="1878811"/>
            <a:chExt cx="1834900" cy="710408"/>
          </a:xfrm>
        </p:grpSpPr>
        <p:sp>
          <p:nvSpPr>
            <p:cNvPr id="1454" name="Google Shape;1454;p54"/>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455" name="Google Shape;1455;p5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6" name="Google Shape;1456;p5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54"/>
          <p:cNvGrpSpPr/>
          <p:nvPr/>
        </p:nvGrpSpPr>
        <p:grpSpPr>
          <a:xfrm>
            <a:off x="8618771" y="40592"/>
            <a:ext cx="413953" cy="396474"/>
            <a:chOff x="1083025" y="1878819"/>
            <a:chExt cx="1834900" cy="710399"/>
          </a:xfrm>
        </p:grpSpPr>
        <p:sp>
          <p:nvSpPr>
            <p:cNvPr id="1458" name="Google Shape;1458;p54"/>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459" name="Google Shape;1459;p5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0" name="Google Shape;1460;p5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19"/>
          <p:cNvPicPr preferRelativeResize="0"/>
          <p:nvPr/>
        </p:nvPicPr>
        <p:blipFill rotWithShape="1">
          <a:blip r:embed="rId3">
            <a:alphaModFix/>
          </a:blip>
          <a:srcRect b="738" l="0" r="0" t="738"/>
          <a:stretch/>
        </p:blipFill>
        <p:spPr>
          <a:xfrm>
            <a:off x="-1" y="0"/>
            <a:ext cx="9281594" cy="5143500"/>
          </a:xfrm>
          <a:prstGeom prst="rect">
            <a:avLst/>
          </a:prstGeom>
          <a:noFill/>
          <a:ln>
            <a:noFill/>
          </a:ln>
        </p:spPr>
      </p:pic>
      <p:sp>
        <p:nvSpPr>
          <p:cNvPr id="129" name="Google Shape;129;p19"/>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6"/>
                </a:solidFill>
              </a:rPr>
              <a:t>1</a:t>
            </a:r>
            <a:r>
              <a:rPr lang="en" sz="3600">
                <a:solidFill>
                  <a:schemeClr val="accent6"/>
                </a:solidFill>
              </a:rPr>
              <a:t>.</a:t>
            </a:r>
            <a:br>
              <a:rPr lang="en">
                <a:solidFill>
                  <a:schemeClr val="accent6"/>
                </a:solidFill>
              </a:rPr>
            </a:br>
            <a:r>
              <a:rPr lang="en"/>
              <a:t>Amazon Comprehend Overview</a:t>
            </a:r>
            <a:endParaRPr/>
          </a:p>
        </p:txBody>
      </p:sp>
      <p:pic>
        <p:nvPicPr>
          <p:cNvPr id="130" name="Google Shape;130;p19"/>
          <p:cNvPicPr preferRelativeResize="0"/>
          <p:nvPr/>
        </p:nvPicPr>
        <p:blipFill>
          <a:blip r:embed="rId4">
            <a:alphaModFix/>
          </a:blip>
          <a:stretch>
            <a:fillRect/>
          </a:stretch>
        </p:blipFill>
        <p:spPr>
          <a:xfrm>
            <a:off x="8743375" y="4720200"/>
            <a:ext cx="400624" cy="300475"/>
          </a:xfrm>
          <a:prstGeom prst="rect">
            <a:avLst/>
          </a:prstGeom>
          <a:noFill/>
          <a:ln>
            <a:noFill/>
          </a:ln>
        </p:spPr>
      </p:pic>
      <p:pic>
        <p:nvPicPr>
          <p:cNvPr id="131" name="Google Shape;131;p19"/>
          <p:cNvPicPr preferRelativeResize="0"/>
          <p:nvPr/>
        </p:nvPicPr>
        <p:blipFill>
          <a:blip r:embed="rId5">
            <a:alphaModFix/>
          </a:blip>
          <a:stretch>
            <a:fillRect/>
          </a:stretch>
        </p:blipFill>
        <p:spPr>
          <a:xfrm>
            <a:off x="7796348" y="4720200"/>
            <a:ext cx="819477" cy="300475"/>
          </a:xfrm>
          <a:prstGeom prst="rect">
            <a:avLst/>
          </a:prstGeom>
          <a:noFill/>
          <a:ln>
            <a:noFill/>
          </a:ln>
        </p:spPr>
      </p:pic>
      <p:grpSp>
        <p:nvGrpSpPr>
          <p:cNvPr id="132" name="Google Shape;132;p19"/>
          <p:cNvGrpSpPr/>
          <p:nvPr/>
        </p:nvGrpSpPr>
        <p:grpSpPr>
          <a:xfrm>
            <a:off x="6304075" y="40759"/>
            <a:ext cx="413953" cy="396472"/>
            <a:chOff x="1083025" y="1878822"/>
            <a:chExt cx="1834900" cy="710396"/>
          </a:xfrm>
        </p:grpSpPr>
        <p:sp>
          <p:nvSpPr>
            <p:cNvPr id="133" name="Google Shape;133;p19"/>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34" name="Google Shape;134;p1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5" name="Google Shape;135;p1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19"/>
          <p:cNvGrpSpPr/>
          <p:nvPr/>
        </p:nvGrpSpPr>
        <p:grpSpPr>
          <a:xfrm>
            <a:off x="6689527" y="40759"/>
            <a:ext cx="413953" cy="396472"/>
            <a:chOff x="1083025" y="1878822"/>
            <a:chExt cx="1834900" cy="710396"/>
          </a:xfrm>
        </p:grpSpPr>
        <p:sp>
          <p:nvSpPr>
            <p:cNvPr id="137" name="Google Shape;137;p19"/>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38" name="Google Shape;138;p1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9" name="Google Shape;139;p1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9"/>
          <p:cNvGrpSpPr/>
          <p:nvPr/>
        </p:nvGrpSpPr>
        <p:grpSpPr>
          <a:xfrm>
            <a:off x="7075633" y="40369"/>
            <a:ext cx="413953" cy="396466"/>
            <a:chOff x="1083025" y="1878833"/>
            <a:chExt cx="1834900" cy="710385"/>
          </a:xfrm>
        </p:grpSpPr>
        <p:sp>
          <p:nvSpPr>
            <p:cNvPr id="141" name="Google Shape;141;p19"/>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42" name="Google Shape;142;p1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3" name="Google Shape;143;p1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9"/>
          <p:cNvGrpSpPr/>
          <p:nvPr/>
        </p:nvGrpSpPr>
        <p:grpSpPr>
          <a:xfrm>
            <a:off x="7462059" y="40355"/>
            <a:ext cx="413953" cy="396474"/>
            <a:chOff x="1083025" y="1878819"/>
            <a:chExt cx="1834900" cy="710399"/>
          </a:xfrm>
        </p:grpSpPr>
        <p:sp>
          <p:nvSpPr>
            <p:cNvPr id="145" name="Google Shape;145;p19"/>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46" name="Google Shape;146;p1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 name="Google Shape;147;p1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9"/>
          <p:cNvGrpSpPr/>
          <p:nvPr/>
        </p:nvGrpSpPr>
        <p:grpSpPr>
          <a:xfrm>
            <a:off x="7847198" y="40369"/>
            <a:ext cx="413953" cy="396466"/>
            <a:chOff x="1083025" y="1878833"/>
            <a:chExt cx="1834900" cy="710385"/>
          </a:xfrm>
        </p:grpSpPr>
        <p:sp>
          <p:nvSpPr>
            <p:cNvPr id="149" name="Google Shape;149;p19"/>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50" name="Google Shape;150;p1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 name="Google Shape;151;p1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9"/>
          <p:cNvGrpSpPr/>
          <p:nvPr/>
        </p:nvGrpSpPr>
        <p:grpSpPr>
          <a:xfrm>
            <a:off x="8233624" y="40350"/>
            <a:ext cx="413953" cy="396479"/>
            <a:chOff x="1083025" y="1878811"/>
            <a:chExt cx="1834900" cy="710408"/>
          </a:xfrm>
        </p:grpSpPr>
        <p:sp>
          <p:nvSpPr>
            <p:cNvPr id="153" name="Google Shape;153;p19"/>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54" name="Google Shape;154;p1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 name="Google Shape;155;p1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9"/>
          <p:cNvGrpSpPr/>
          <p:nvPr/>
        </p:nvGrpSpPr>
        <p:grpSpPr>
          <a:xfrm>
            <a:off x="8618771" y="40592"/>
            <a:ext cx="413953" cy="396474"/>
            <a:chOff x="1083025" y="1878819"/>
            <a:chExt cx="1834900" cy="710399"/>
          </a:xfrm>
        </p:grpSpPr>
        <p:sp>
          <p:nvSpPr>
            <p:cNvPr id="157" name="Google Shape;157;p19"/>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58" name="Google Shape;158;p19"/>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9" name="Google Shape;159;p19"/>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pic>
        <p:nvPicPr>
          <p:cNvPr id="1465" name="Google Shape;1465;p55"/>
          <p:cNvPicPr preferRelativeResize="0"/>
          <p:nvPr/>
        </p:nvPicPr>
        <p:blipFill rotWithShape="1">
          <a:blip r:embed="rId3">
            <a:alphaModFix/>
          </a:blip>
          <a:srcRect b="5665" l="0" r="0" t="5665"/>
          <a:stretch/>
        </p:blipFill>
        <p:spPr>
          <a:xfrm>
            <a:off x="-1" y="0"/>
            <a:ext cx="9281592" cy="5143500"/>
          </a:xfrm>
          <a:prstGeom prst="rect">
            <a:avLst/>
          </a:prstGeom>
          <a:noFill/>
          <a:ln>
            <a:noFill/>
          </a:ln>
        </p:spPr>
      </p:pic>
      <p:sp>
        <p:nvSpPr>
          <p:cNvPr id="1466" name="Google Shape;1466;p55"/>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6"/>
                </a:solidFill>
              </a:rPr>
              <a:t>7</a:t>
            </a:r>
            <a:r>
              <a:rPr lang="en" sz="3600">
                <a:solidFill>
                  <a:schemeClr val="accent6"/>
                </a:solidFill>
              </a:rPr>
              <a:t>.</a:t>
            </a:r>
            <a:br>
              <a:rPr lang="en">
                <a:solidFill>
                  <a:schemeClr val="accent6"/>
                </a:solidFill>
              </a:rPr>
            </a:br>
            <a:r>
              <a:rPr lang="en"/>
              <a:t>TextBlob </a:t>
            </a:r>
            <a:endParaRPr/>
          </a:p>
        </p:txBody>
      </p:sp>
      <p:sp>
        <p:nvSpPr>
          <p:cNvPr id="1467" name="Google Shape;1467;p55"/>
          <p:cNvSpPr txBox="1"/>
          <p:nvPr>
            <p:ph idx="1" type="subTitle"/>
          </p:nvPr>
        </p:nvSpPr>
        <p:spPr>
          <a:xfrm>
            <a:off x="1188725" y="3780303"/>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A</a:t>
            </a:r>
            <a:r>
              <a:rPr lang="en">
                <a:solidFill>
                  <a:schemeClr val="lt1"/>
                </a:solidFill>
              </a:rPr>
              <a:t> Python (2 and 3) library for processing textual data. It provides a simple API for diving into common natural language processing (NLP) tasks</a:t>
            </a:r>
            <a:endParaRPr>
              <a:solidFill>
                <a:schemeClr val="lt1"/>
              </a:solidFill>
            </a:endParaRPr>
          </a:p>
        </p:txBody>
      </p:sp>
      <p:pic>
        <p:nvPicPr>
          <p:cNvPr id="1468" name="Google Shape;1468;p55"/>
          <p:cNvPicPr preferRelativeResize="0"/>
          <p:nvPr/>
        </p:nvPicPr>
        <p:blipFill>
          <a:blip r:embed="rId4">
            <a:alphaModFix/>
          </a:blip>
          <a:stretch>
            <a:fillRect/>
          </a:stretch>
        </p:blipFill>
        <p:spPr>
          <a:xfrm>
            <a:off x="8743375" y="4720200"/>
            <a:ext cx="400624" cy="300475"/>
          </a:xfrm>
          <a:prstGeom prst="rect">
            <a:avLst/>
          </a:prstGeom>
          <a:noFill/>
          <a:ln>
            <a:noFill/>
          </a:ln>
        </p:spPr>
      </p:pic>
      <p:pic>
        <p:nvPicPr>
          <p:cNvPr id="1469" name="Google Shape;1469;p55"/>
          <p:cNvPicPr preferRelativeResize="0"/>
          <p:nvPr/>
        </p:nvPicPr>
        <p:blipFill>
          <a:blip r:embed="rId5">
            <a:alphaModFix/>
          </a:blip>
          <a:stretch>
            <a:fillRect/>
          </a:stretch>
        </p:blipFill>
        <p:spPr>
          <a:xfrm>
            <a:off x="7796348" y="4720200"/>
            <a:ext cx="819477" cy="300475"/>
          </a:xfrm>
          <a:prstGeom prst="rect">
            <a:avLst/>
          </a:prstGeom>
          <a:noFill/>
          <a:ln>
            <a:noFill/>
          </a:ln>
        </p:spPr>
      </p:pic>
      <p:grpSp>
        <p:nvGrpSpPr>
          <p:cNvPr id="1470" name="Google Shape;1470;p55"/>
          <p:cNvGrpSpPr/>
          <p:nvPr/>
        </p:nvGrpSpPr>
        <p:grpSpPr>
          <a:xfrm>
            <a:off x="6304075" y="40759"/>
            <a:ext cx="413953" cy="396472"/>
            <a:chOff x="1083025" y="1878822"/>
            <a:chExt cx="1834900" cy="710396"/>
          </a:xfrm>
        </p:grpSpPr>
        <p:sp>
          <p:nvSpPr>
            <p:cNvPr id="1471" name="Google Shape;1471;p55"/>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472" name="Google Shape;1472;p5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3" name="Google Shape;1473;p5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5"/>
          <p:cNvGrpSpPr/>
          <p:nvPr/>
        </p:nvGrpSpPr>
        <p:grpSpPr>
          <a:xfrm>
            <a:off x="6689527" y="40759"/>
            <a:ext cx="413953" cy="396472"/>
            <a:chOff x="1083025" y="1878822"/>
            <a:chExt cx="1834900" cy="710396"/>
          </a:xfrm>
        </p:grpSpPr>
        <p:sp>
          <p:nvSpPr>
            <p:cNvPr id="1475" name="Google Shape;1475;p55"/>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476" name="Google Shape;1476;p5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7" name="Google Shape;1477;p5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55"/>
          <p:cNvGrpSpPr/>
          <p:nvPr/>
        </p:nvGrpSpPr>
        <p:grpSpPr>
          <a:xfrm>
            <a:off x="7075633" y="40369"/>
            <a:ext cx="413953" cy="396466"/>
            <a:chOff x="1083025" y="1878833"/>
            <a:chExt cx="1834900" cy="710385"/>
          </a:xfrm>
        </p:grpSpPr>
        <p:sp>
          <p:nvSpPr>
            <p:cNvPr id="1479" name="Google Shape;1479;p55"/>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480" name="Google Shape;1480;p5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1" name="Google Shape;1481;p5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5"/>
          <p:cNvGrpSpPr/>
          <p:nvPr/>
        </p:nvGrpSpPr>
        <p:grpSpPr>
          <a:xfrm>
            <a:off x="7462059" y="40355"/>
            <a:ext cx="413953" cy="396474"/>
            <a:chOff x="1083025" y="1878819"/>
            <a:chExt cx="1834900" cy="710399"/>
          </a:xfrm>
        </p:grpSpPr>
        <p:sp>
          <p:nvSpPr>
            <p:cNvPr id="1483" name="Google Shape;1483;p55"/>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484" name="Google Shape;1484;p5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5" name="Google Shape;1485;p5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55"/>
          <p:cNvGrpSpPr/>
          <p:nvPr/>
        </p:nvGrpSpPr>
        <p:grpSpPr>
          <a:xfrm>
            <a:off x="7847198" y="40369"/>
            <a:ext cx="413953" cy="396466"/>
            <a:chOff x="1083025" y="1878833"/>
            <a:chExt cx="1834900" cy="710385"/>
          </a:xfrm>
        </p:grpSpPr>
        <p:sp>
          <p:nvSpPr>
            <p:cNvPr id="1487" name="Google Shape;1487;p55"/>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488" name="Google Shape;1488;p5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9" name="Google Shape;1489;p5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55"/>
          <p:cNvGrpSpPr/>
          <p:nvPr/>
        </p:nvGrpSpPr>
        <p:grpSpPr>
          <a:xfrm>
            <a:off x="8233624" y="40350"/>
            <a:ext cx="413953" cy="396479"/>
            <a:chOff x="1083025" y="1878811"/>
            <a:chExt cx="1834900" cy="710408"/>
          </a:xfrm>
        </p:grpSpPr>
        <p:sp>
          <p:nvSpPr>
            <p:cNvPr id="1491" name="Google Shape;1491;p55"/>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492" name="Google Shape;1492;p5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3" name="Google Shape;1493;p5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55"/>
          <p:cNvGrpSpPr/>
          <p:nvPr/>
        </p:nvGrpSpPr>
        <p:grpSpPr>
          <a:xfrm>
            <a:off x="8618771" y="40592"/>
            <a:ext cx="413953" cy="396474"/>
            <a:chOff x="1083025" y="1878819"/>
            <a:chExt cx="1834900" cy="710399"/>
          </a:xfrm>
        </p:grpSpPr>
        <p:sp>
          <p:nvSpPr>
            <p:cNvPr id="1495" name="Google Shape;1495;p55"/>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496" name="Google Shape;1496;p55"/>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7" name="Google Shape;1497;p55"/>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56"/>
          <p:cNvSpPr txBox="1"/>
          <p:nvPr>
            <p:ph type="title"/>
          </p:nvPr>
        </p:nvSpPr>
        <p:spPr>
          <a:xfrm>
            <a:off x="1188725" y="104827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More tools for</a:t>
            </a:r>
            <a:r>
              <a:rPr lang="en" sz="3600">
                <a:solidFill>
                  <a:schemeClr val="accent6"/>
                </a:solidFill>
              </a:rPr>
              <a:t> NLP</a:t>
            </a:r>
            <a:endParaRPr sz="3600">
              <a:solidFill>
                <a:schemeClr val="accent6"/>
              </a:solidFill>
            </a:endParaRPr>
          </a:p>
        </p:txBody>
      </p:sp>
      <p:sp>
        <p:nvSpPr>
          <p:cNvPr id="1503" name="Google Shape;1503;p56"/>
          <p:cNvSpPr txBox="1"/>
          <p:nvPr>
            <p:ph idx="1" type="body"/>
          </p:nvPr>
        </p:nvSpPr>
        <p:spPr>
          <a:xfrm>
            <a:off x="1245600" y="1816300"/>
            <a:ext cx="3760200" cy="2268900"/>
          </a:xfrm>
          <a:prstGeom prst="rect">
            <a:avLst/>
          </a:prstGeom>
        </p:spPr>
        <p:txBody>
          <a:bodyPr anchorCtr="0" anchor="t" bIns="0" lIns="0" spcFirstLastPara="1" rIns="0" wrap="square" tIns="0">
            <a:noAutofit/>
          </a:bodyPr>
          <a:lstStyle/>
          <a:p>
            <a:pPr indent="0" lvl="0" marL="0" rtl="0" algn="l">
              <a:lnSpc>
                <a:spcPct val="200000"/>
              </a:lnSpc>
              <a:spcBef>
                <a:spcPts val="1200"/>
              </a:spcBef>
              <a:spcAft>
                <a:spcPts val="0"/>
              </a:spcAft>
              <a:buNone/>
            </a:pPr>
            <a:r>
              <a:rPr b="1" lang="en" sz="1200"/>
              <a:t>·        NLTK</a:t>
            </a:r>
            <a:endParaRPr b="1" sz="1200"/>
          </a:p>
          <a:p>
            <a:pPr indent="0" lvl="0" marL="0" rtl="0" algn="l">
              <a:lnSpc>
                <a:spcPct val="200000"/>
              </a:lnSpc>
              <a:spcBef>
                <a:spcPts val="1200"/>
              </a:spcBef>
              <a:spcAft>
                <a:spcPts val="0"/>
              </a:spcAft>
              <a:buNone/>
            </a:pPr>
            <a:r>
              <a:rPr b="1" lang="en" sz="1200"/>
              <a:t>·        Spacy</a:t>
            </a:r>
            <a:endParaRPr b="1" sz="1200"/>
          </a:p>
          <a:p>
            <a:pPr indent="0" lvl="0" marL="0" rtl="0" algn="l">
              <a:lnSpc>
                <a:spcPct val="200000"/>
              </a:lnSpc>
              <a:spcBef>
                <a:spcPts val="1200"/>
              </a:spcBef>
              <a:spcAft>
                <a:spcPts val="0"/>
              </a:spcAft>
              <a:buNone/>
            </a:pPr>
            <a:r>
              <a:rPr b="1" lang="en" sz="1200"/>
              <a:t>·        Stanford Core NLP</a:t>
            </a:r>
            <a:endParaRPr b="1" sz="1200"/>
          </a:p>
          <a:p>
            <a:pPr indent="0" lvl="0" marL="0" rtl="0" algn="l">
              <a:lnSpc>
                <a:spcPct val="200000"/>
              </a:lnSpc>
              <a:spcBef>
                <a:spcPts val="1200"/>
              </a:spcBef>
              <a:spcAft>
                <a:spcPts val="0"/>
              </a:spcAft>
              <a:buNone/>
            </a:pPr>
            <a:r>
              <a:rPr b="1" lang="en" sz="1200"/>
              <a:t>·        TextBlob</a:t>
            </a:r>
            <a:endParaRPr sz="1100">
              <a:solidFill>
                <a:srgbClr val="000000"/>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sz="1200"/>
          </a:p>
        </p:txBody>
      </p:sp>
      <p:sp>
        <p:nvSpPr>
          <p:cNvPr id="1504" name="Google Shape;1504;p5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5" name="Google Shape;1505;p56"/>
          <p:cNvSpPr txBox="1"/>
          <p:nvPr>
            <p:ph idx="1" type="body"/>
          </p:nvPr>
        </p:nvSpPr>
        <p:spPr>
          <a:xfrm>
            <a:off x="4490550" y="1764675"/>
            <a:ext cx="3760200" cy="2268900"/>
          </a:xfrm>
          <a:prstGeom prst="rect">
            <a:avLst/>
          </a:prstGeom>
          <a:ln>
            <a:noFill/>
          </a:ln>
        </p:spPr>
        <p:txBody>
          <a:bodyPr anchorCtr="0" anchor="t" bIns="0" lIns="0" spcFirstLastPara="1" rIns="0" wrap="square" tIns="0">
            <a:noAutofit/>
          </a:bodyPr>
          <a:lstStyle/>
          <a:p>
            <a:pPr indent="0" lvl="0" marL="0" rtl="0" algn="l">
              <a:lnSpc>
                <a:spcPct val="200000"/>
              </a:lnSpc>
              <a:spcBef>
                <a:spcPts val="1200"/>
              </a:spcBef>
              <a:spcAft>
                <a:spcPts val="0"/>
              </a:spcAft>
              <a:buNone/>
            </a:pPr>
            <a:r>
              <a:rPr b="1" lang="en" sz="1200"/>
              <a:t>·        TextBlob:</a:t>
            </a:r>
            <a:endParaRPr b="1" sz="1200"/>
          </a:p>
          <a:p>
            <a:pPr indent="-304800" lvl="0" marL="457200" rtl="0" algn="l">
              <a:lnSpc>
                <a:spcPct val="200000"/>
              </a:lnSpc>
              <a:spcBef>
                <a:spcPts val="1200"/>
              </a:spcBef>
              <a:spcAft>
                <a:spcPts val="0"/>
              </a:spcAft>
              <a:buSzPts val="1200"/>
              <a:buChar char="╺"/>
            </a:pPr>
            <a:r>
              <a:rPr b="1" lang="en" sz="1200"/>
              <a:t>E</a:t>
            </a:r>
            <a:r>
              <a:rPr b="1" lang="en" sz="1200"/>
              <a:t>asier to use because it has nicer user interface </a:t>
            </a:r>
            <a:endParaRPr b="1" sz="1200"/>
          </a:p>
          <a:p>
            <a:pPr indent="-304800" lvl="0" marL="457200" rtl="0" algn="l">
              <a:lnSpc>
                <a:spcPct val="200000"/>
              </a:lnSpc>
              <a:spcBef>
                <a:spcPts val="0"/>
              </a:spcBef>
              <a:spcAft>
                <a:spcPts val="0"/>
              </a:spcAft>
              <a:buSzPts val="1200"/>
              <a:buChar char="╺"/>
            </a:pPr>
            <a:r>
              <a:rPr b="1" lang="en" sz="1200"/>
              <a:t>Documentation is thoroughly explained</a:t>
            </a:r>
            <a:endParaRPr b="1" sz="1200"/>
          </a:p>
          <a:p>
            <a:pPr indent="-304800" lvl="0" marL="457200" rtl="0" algn="l">
              <a:lnSpc>
                <a:spcPct val="200000"/>
              </a:lnSpc>
              <a:spcBef>
                <a:spcPts val="0"/>
              </a:spcBef>
              <a:spcAft>
                <a:spcPts val="0"/>
              </a:spcAft>
              <a:buSzPts val="1200"/>
              <a:buChar char="╺"/>
            </a:pPr>
            <a:r>
              <a:rPr b="1" lang="en" sz="1200"/>
              <a:t>Built on the shoulders of NLTK</a:t>
            </a:r>
            <a:endParaRPr b="1" sz="1200"/>
          </a:p>
          <a:p>
            <a:pPr indent="0" lvl="0" marL="0" rtl="0" algn="l">
              <a:lnSpc>
                <a:spcPct val="200000"/>
              </a:lnSpc>
              <a:spcBef>
                <a:spcPts val="1200"/>
              </a:spcBef>
              <a:spcAft>
                <a:spcPts val="0"/>
              </a:spcAft>
              <a:buNone/>
            </a:pPr>
            <a:r>
              <a:t/>
            </a:r>
            <a:endParaRPr b="1" sz="1200"/>
          </a:p>
          <a:p>
            <a:pPr indent="0" lvl="0" marL="0" rtl="0" algn="l">
              <a:spcBef>
                <a:spcPts val="1200"/>
              </a:spcBef>
              <a:spcAft>
                <a:spcPts val="0"/>
              </a:spcAft>
              <a:buClr>
                <a:schemeClr val="dk1"/>
              </a:buClr>
              <a:buSzPts val="1100"/>
              <a:buFont typeface="Arial"/>
              <a:buNone/>
            </a:pPr>
            <a:r>
              <a:t/>
            </a:r>
            <a:endParaRPr sz="1200"/>
          </a:p>
        </p:txBody>
      </p:sp>
      <p:sp>
        <p:nvSpPr>
          <p:cNvPr id="1506" name="Google Shape;1506;p56"/>
          <p:cNvSpPr/>
          <p:nvPr/>
        </p:nvSpPr>
        <p:spPr>
          <a:xfrm>
            <a:off x="1138250" y="3296500"/>
            <a:ext cx="2072400" cy="78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7" name="Google Shape;1507;p56"/>
          <p:cNvGrpSpPr/>
          <p:nvPr/>
        </p:nvGrpSpPr>
        <p:grpSpPr>
          <a:xfrm>
            <a:off x="6304075" y="40759"/>
            <a:ext cx="413953" cy="396472"/>
            <a:chOff x="1083025" y="1878822"/>
            <a:chExt cx="1834900" cy="710396"/>
          </a:xfrm>
        </p:grpSpPr>
        <p:sp>
          <p:nvSpPr>
            <p:cNvPr id="1508" name="Google Shape;1508;p56"/>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509" name="Google Shape;1509;p5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0" name="Google Shape;1510;p5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56"/>
          <p:cNvGrpSpPr/>
          <p:nvPr/>
        </p:nvGrpSpPr>
        <p:grpSpPr>
          <a:xfrm>
            <a:off x="6689527" y="40759"/>
            <a:ext cx="413953" cy="396472"/>
            <a:chOff x="1083025" y="1878822"/>
            <a:chExt cx="1834900" cy="710396"/>
          </a:xfrm>
        </p:grpSpPr>
        <p:sp>
          <p:nvSpPr>
            <p:cNvPr id="1512" name="Google Shape;1512;p56"/>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513" name="Google Shape;1513;p5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4" name="Google Shape;1514;p5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56"/>
          <p:cNvGrpSpPr/>
          <p:nvPr/>
        </p:nvGrpSpPr>
        <p:grpSpPr>
          <a:xfrm>
            <a:off x="7075633" y="40369"/>
            <a:ext cx="413953" cy="396466"/>
            <a:chOff x="1083025" y="1878833"/>
            <a:chExt cx="1834900" cy="710385"/>
          </a:xfrm>
        </p:grpSpPr>
        <p:sp>
          <p:nvSpPr>
            <p:cNvPr id="1516" name="Google Shape;1516;p56"/>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517" name="Google Shape;1517;p5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8" name="Google Shape;1518;p5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56"/>
          <p:cNvGrpSpPr/>
          <p:nvPr/>
        </p:nvGrpSpPr>
        <p:grpSpPr>
          <a:xfrm>
            <a:off x="7462059" y="40355"/>
            <a:ext cx="413953" cy="396474"/>
            <a:chOff x="1083025" y="1878819"/>
            <a:chExt cx="1834900" cy="710399"/>
          </a:xfrm>
        </p:grpSpPr>
        <p:sp>
          <p:nvSpPr>
            <p:cNvPr id="1520" name="Google Shape;1520;p56"/>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521" name="Google Shape;1521;p5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2" name="Google Shape;1522;p5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56"/>
          <p:cNvGrpSpPr/>
          <p:nvPr/>
        </p:nvGrpSpPr>
        <p:grpSpPr>
          <a:xfrm>
            <a:off x="7847198" y="40369"/>
            <a:ext cx="413953" cy="396466"/>
            <a:chOff x="1083025" y="1878833"/>
            <a:chExt cx="1834900" cy="710385"/>
          </a:xfrm>
        </p:grpSpPr>
        <p:sp>
          <p:nvSpPr>
            <p:cNvPr id="1524" name="Google Shape;1524;p56"/>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525" name="Google Shape;1525;p5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6" name="Google Shape;1526;p5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56"/>
          <p:cNvGrpSpPr/>
          <p:nvPr/>
        </p:nvGrpSpPr>
        <p:grpSpPr>
          <a:xfrm>
            <a:off x="8233624" y="40350"/>
            <a:ext cx="413953" cy="396479"/>
            <a:chOff x="1083025" y="1878811"/>
            <a:chExt cx="1834900" cy="710408"/>
          </a:xfrm>
        </p:grpSpPr>
        <p:sp>
          <p:nvSpPr>
            <p:cNvPr id="1528" name="Google Shape;1528;p56"/>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529" name="Google Shape;1529;p5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0" name="Google Shape;1530;p5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56"/>
          <p:cNvGrpSpPr/>
          <p:nvPr/>
        </p:nvGrpSpPr>
        <p:grpSpPr>
          <a:xfrm>
            <a:off x="8618771" y="40592"/>
            <a:ext cx="413953" cy="396474"/>
            <a:chOff x="1083025" y="1878819"/>
            <a:chExt cx="1834900" cy="710399"/>
          </a:xfrm>
        </p:grpSpPr>
        <p:sp>
          <p:nvSpPr>
            <p:cNvPr id="1532" name="Google Shape;1532;p56"/>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533" name="Google Shape;1533;p56"/>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4" name="Google Shape;1534;p56"/>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57"/>
          <p:cNvSpPr txBox="1"/>
          <p:nvPr>
            <p:ph type="title"/>
          </p:nvPr>
        </p:nvSpPr>
        <p:spPr>
          <a:xfrm>
            <a:off x="267150" y="251150"/>
            <a:ext cx="8005200" cy="116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Features of TextBlob</a:t>
            </a:r>
            <a:endParaRPr/>
          </a:p>
        </p:txBody>
      </p:sp>
      <p:sp>
        <p:nvSpPr>
          <p:cNvPr id="1540" name="Google Shape;1540;p57"/>
          <p:cNvSpPr txBox="1"/>
          <p:nvPr>
            <p:ph idx="1" type="body"/>
          </p:nvPr>
        </p:nvSpPr>
        <p:spPr>
          <a:xfrm>
            <a:off x="395750" y="1331825"/>
            <a:ext cx="5701500" cy="2853300"/>
          </a:xfrm>
          <a:prstGeom prst="rect">
            <a:avLst/>
          </a:prstGeom>
        </p:spPr>
        <p:txBody>
          <a:bodyPr anchorCtr="0" anchor="t" bIns="0" lIns="0" spcFirstLastPara="1" rIns="0" wrap="square" tIns="0">
            <a:noAutofit/>
          </a:bodyPr>
          <a:lstStyle/>
          <a:p>
            <a:pPr indent="-304800" lvl="0" marL="457200" rtl="0" algn="l">
              <a:lnSpc>
                <a:spcPct val="140000"/>
              </a:lnSpc>
              <a:spcBef>
                <a:spcPts val="1600"/>
              </a:spcBef>
              <a:spcAft>
                <a:spcPts val="0"/>
              </a:spcAft>
              <a:buSzPts val="1200"/>
              <a:buAutoNum type="arabicPeriod"/>
            </a:pPr>
            <a:r>
              <a:rPr lang="en"/>
              <a:t>Noun phrase extraction</a:t>
            </a:r>
            <a:endParaRPr/>
          </a:p>
          <a:p>
            <a:pPr indent="-304800" lvl="0" marL="457200" rtl="0" algn="l">
              <a:lnSpc>
                <a:spcPct val="140000"/>
              </a:lnSpc>
              <a:spcBef>
                <a:spcPts val="0"/>
              </a:spcBef>
              <a:spcAft>
                <a:spcPts val="0"/>
              </a:spcAft>
              <a:buSzPts val="1200"/>
              <a:buAutoNum type="arabicPeriod"/>
            </a:pPr>
            <a:r>
              <a:rPr lang="en"/>
              <a:t>Part-of-speech tagging</a:t>
            </a:r>
            <a:endParaRPr/>
          </a:p>
          <a:p>
            <a:pPr indent="-304800" lvl="0" marL="457200" rtl="0" algn="l">
              <a:lnSpc>
                <a:spcPct val="140000"/>
              </a:lnSpc>
              <a:spcBef>
                <a:spcPts val="0"/>
              </a:spcBef>
              <a:spcAft>
                <a:spcPts val="0"/>
              </a:spcAft>
              <a:buSzPts val="1200"/>
              <a:buAutoNum type="arabicPeriod"/>
            </a:pPr>
            <a:r>
              <a:rPr lang="en"/>
              <a:t>Sentiment analysis</a:t>
            </a:r>
            <a:endParaRPr/>
          </a:p>
          <a:p>
            <a:pPr indent="-304800" lvl="0" marL="457200" rtl="0" algn="l">
              <a:lnSpc>
                <a:spcPct val="140000"/>
              </a:lnSpc>
              <a:spcBef>
                <a:spcPts val="0"/>
              </a:spcBef>
              <a:spcAft>
                <a:spcPts val="0"/>
              </a:spcAft>
              <a:buSzPts val="1200"/>
              <a:buAutoNum type="arabicPeriod"/>
            </a:pPr>
            <a:r>
              <a:rPr lang="en"/>
              <a:t>Classification (Naive Bayes, Decision Tree)</a:t>
            </a:r>
            <a:endParaRPr/>
          </a:p>
          <a:p>
            <a:pPr indent="-304800" lvl="0" marL="457200" rtl="0" algn="l">
              <a:lnSpc>
                <a:spcPct val="140000"/>
              </a:lnSpc>
              <a:spcBef>
                <a:spcPts val="0"/>
              </a:spcBef>
              <a:spcAft>
                <a:spcPts val="0"/>
              </a:spcAft>
              <a:buSzPts val="1200"/>
              <a:buAutoNum type="arabicPeriod"/>
            </a:pPr>
            <a:r>
              <a:rPr lang="en"/>
              <a:t>Language translation and detection powered by Google Translate</a:t>
            </a:r>
            <a:endParaRPr/>
          </a:p>
          <a:p>
            <a:pPr indent="-304800" lvl="0" marL="457200" rtl="0" algn="l">
              <a:lnSpc>
                <a:spcPct val="140000"/>
              </a:lnSpc>
              <a:spcBef>
                <a:spcPts val="0"/>
              </a:spcBef>
              <a:spcAft>
                <a:spcPts val="0"/>
              </a:spcAft>
              <a:buSzPts val="1200"/>
              <a:buAutoNum type="arabicPeriod"/>
            </a:pPr>
            <a:r>
              <a:rPr lang="en"/>
              <a:t>Tokenization (splitting text into words and sentences)</a:t>
            </a:r>
            <a:endParaRPr/>
          </a:p>
          <a:p>
            <a:pPr indent="-304800" lvl="0" marL="457200" marR="0" rtl="0" algn="l">
              <a:lnSpc>
                <a:spcPct val="140000"/>
              </a:lnSpc>
              <a:spcBef>
                <a:spcPts val="0"/>
              </a:spcBef>
              <a:spcAft>
                <a:spcPts val="0"/>
              </a:spcAft>
              <a:buSzPts val="1200"/>
              <a:buAutoNum type="arabicPeriod"/>
            </a:pPr>
            <a:r>
              <a:rPr lang="en"/>
              <a:t>Word and phrase frequencies</a:t>
            </a:r>
            <a:endParaRPr/>
          </a:p>
          <a:p>
            <a:pPr indent="-304800" lvl="0" marL="457200" marR="0" rtl="0" algn="l">
              <a:lnSpc>
                <a:spcPct val="140000"/>
              </a:lnSpc>
              <a:spcBef>
                <a:spcPts val="0"/>
              </a:spcBef>
              <a:spcAft>
                <a:spcPts val="0"/>
              </a:spcAft>
              <a:buSzPts val="1200"/>
              <a:buAutoNum type="arabicPeriod"/>
            </a:pPr>
            <a:r>
              <a:rPr lang="en"/>
              <a:t>Parsing</a:t>
            </a:r>
            <a:endParaRPr/>
          </a:p>
          <a:p>
            <a:pPr indent="-304800" lvl="0" marL="457200" marR="0" rtl="0" algn="l">
              <a:lnSpc>
                <a:spcPct val="140000"/>
              </a:lnSpc>
              <a:spcBef>
                <a:spcPts val="0"/>
              </a:spcBef>
              <a:spcAft>
                <a:spcPts val="0"/>
              </a:spcAft>
              <a:buSzPts val="1200"/>
              <a:buAutoNum type="arabicPeriod"/>
            </a:pPr>
            <a:r>
              <a:rPr lang="en"/>
              <a:t>n-grams</a:t>
            </a:r>
            <a:endParaRPr/>
          </a:p>
          <a:p>
            <a:pPr indent="-304800" lvl="0" marL="457200" marR="0" rtl="0" algn="l">
              <a:lnSpc>
                <a:spcPct val="140000"/>
              </a:lnSpc>
              <a:spcBef>
                <a:spcPts val="0"/>
              </a:spcBef>
              <a:spcAft>
                <a:spcPts val="0"/>
              </a:spcAft>
              <a:buSzPts val="1200"/>
              <a:buAutoNum type="arabicPeriod"/>
            </a:pPr>
            <a:r>
              <a:rPr lang="en"/>
              <a:t>Word inflection (pluralization and singularization) and lemmatization</a:t>
            </a:r>
            <a:endParaRPr/>
          </a:p>
          <a:p>
            <a:pPr indent="-304800" lvl="0" marL="457200" marR="0" rtl="0" algn="l">
              <a:lnSpc>
                <a:spcPct val="140000"/>
              </a:lnSpc>
              <a:spcBef>
                <a:spcPts val="0"/>
              </a:spcBef>
              <a:spcAft>
                <a:spcPts val="0"/>
              </a:spcAft>
              <a:buSzPts val="1200"/>
              <a:buAutoNum type="arabicPeriod"/>
            </a:pPr>
            <a:r>
              <a:rPr lang="en"/>
              <a:t>Spelling correction</a:t>
            </a:r>
            <a:endParaRPr/>
          </a:p>
          <a:p>
            <a:pPr indent="-304800" lvl="0" marL="457200" marR="0" rtl="0" algn="l">
              <a:lnSpc>
                <a:spcPct val="140000"/>
              </a:lnSpc>
              <a:spcBef>
                <a:spcPts val="0"/>
              </a:spcBef>
              <a:spcAft>
                <a:spcPts val="0"/>
              </a:spcAft>
              <a:buSzPts val="1200"/>
              <a:buAutoNum type="arabicPeriod"/>
            </a:pPr>
            <a:r>
              <a:rPr lang="en"/>
              <a:t>Add new models or languages through extensions</a:t>
            </a:r>
            <a:endParaRPr/>
          </a:p>
          <a:p>
            <a:pPr indent="-304800" lvl="0" marL="457200" marR="0" rtl="0" algn="l">
              <a:lnSpc>
                <a:spcPct val="140000"/>
              </a:lnSpc>
              <a:spcBef>
                <a:spcPts val="0"/>
              </a:spcBef>
              <a:spcAft>
                <a:spcPts val="0"/>
              </a:spcAft>
              <a:buSzPts val="1200"/>
              <a:buAutoNum type="arabicPeriod"/>
            </a:pPr>
            <a:r>
              <a:rPr lang="en"/>
              <a:t>WordNet integration</a:t>
            </a:r>
            <a:endParaRPr/>
          </a:p>
          <a:p>
            <a:pPr indent="0" lvl="0" marL="0" rtl="0" algn="l">
              <a:spcBef>
                <a:spcPts val="1600"/>
              </a:spcBef>
              <a:spcAft>
                <a:spcPts val="0"/>
              </a:spcAft>
              <a:buNone/>
            </a:pPr>
            <a:r>
              <a:t/>
            </a:r>
            <a:endParaRPr b="1"/>
          </a:p>
        </p:txBody>
      </p:sp>
      <p:sp>
        <p:nvSpPr>
          <p:cNvPr id="1541" name="Google Shape;1541;p57"/>
          <p:cNvSpPr txBox="1"/>
          <p:nvPr>
            <p:ph idx="2" type="body"/>
          </p:nvPr>
        </p:nvSpPr>
        <p:spPr>
          <a:xfrm>
            <a:off x="6284875" y="1603950"/>
            <a:ext cx="2518200" cy="1935600"/>
          </a:xfrm>
          <a:prstGeom prst="rect">
            <a:avLst/>
          </a:prstGeom>
          <a:ln cap="flat" cmpd="sng" w="9525">
            <a:solidFill>
              <a:srgbClr val="FF9900"/>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40000"/>
              </a:lnSpc>
              <a:spcBef>
                <a:spcPts val="1600"/>
              </a:spcBef>
              <a:spcAft>
                <a:spcPts val="1600"/>
              </a:spcAft>
              <a:buNone/>
            </a:pPr>
            <a:r>
              <a:rPr lang="en">
                <a:solidFill>
                  <a:srgbClr val="FF9900"/>
                </a:solidFill>
              </a:rPr>
              <a:t> </a:t>
            </a:r>
            <a:r>
              <a:rPr lang="en">
                <a:solidFill>
                  <a:srgbClr val="FF9900"/>
                </a:solidFill>
              </a:rPr>
              <a:t>U</a:t>
            </a:r>
            <a:r>
              <a:rPr lang="en">
                <a:solidFill>
                  <a:srgbClr val="FF9900"/>
                </a:solidFill>
              </a:rPr>
              <a:t>se sentiment analysis from TextBlob in Pyspark to analysis Amazon review data and </a:t>
            </a:r>
            <a:r>
              <a:rPr b="1" lang="en" sz="1800">
                <a:solidFill>
                  <a:srgbClr val="FF9900"/>
                </a:solidFill>
                <a:latin typeface="Montserrat"/>
                <a:ea typeface="Montserrat"/>
                <a:cs typeface="Montserrat"/>
                <a:sym typeface="Montserrat"/>
              </a:rPr>
              <a:t>compare</a:t>
            </a:r>
            <a:r>
              <a:rPr b="1" lang="en">
                <a:solidFill>
                  <a:srgbClr val="FF9900"/>
                </a:solidFill>
                <a:latin typeface="Montserrat"/>
                <a:ea typeface="Montserrat"/>
                <a:cs typeface="Montserrat"/>
                <a:sym typeface="Montserrat"/>
              </a:rPr>
              <a:t> </a:t>
            </a:r>
            <a:r>
              <a:rPr lang="en">
                <a:solidFill>
                  <a:srgbClr val="FF9900"/>
                </a:solidFill>
              </a:rPr>
              <a:t>its results with Amazon Comprehend </a:t>
            </a:r>
            <a:endParaRPr b="1">
              <a:solidFill>
                <a:srgbClr val="FF9900"/>
              </a:solidFill>
            </a:endParaRPr>
          </a:p>
        </p:txBody>
      </p:sp>
      <p:sp>
        <p:nvSpPr>
          <p:cNvPr id="1542" name="Google Shape;1542;p5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3" name="Google Shape;1543;p57"/>
          <p:cNvSpPr/>
          <p:nvPr/>
        </p:nvSpPr>
        <p:spPr>
          <a:xfrm>
            <a:off x="492200" y="2008500"/>
            <a:ext cx="2721900" cy="3216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57"/>
          <p:cNvGrpSpPr/>
          <p:nvPr/>
        </p:nvGrpSpPr>
        <p:grpSpPr>
          <a:xfrm>
            <a:off x="6304075" y="40759"/>
            <a:ext cx="413953" cy="396472"/>
            <a:chOff x="1083025" y="1878822"/>
            <a:chExt cx="1834900" cy="710396"/>
          </a:xfrm>
        </p:grpSpPr>
        <p:sp>
          <p:nvSpPr>
            <p:cNvPr id="1545" name="Google Shape;1545;p57"/>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546" name="Google Shape;1546;p5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7" name="Google Shape;1547;p5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7"/>
          <p:cNvGrpSpPr/>
          <p:nvPr/>
        </p:nvGrpSpPr>
        <p:grpSpPr>
          <a:xfrm>
            <a:off x="6689527" y="40759"/>
            <a:ext cx="413953" cy="396472"/>
            <a:chOff x="1083025" y="1878822"/>
            <a:chExt cx="1834900" cy="710396"/>
          </a:xfrm>
        </p:grpSpPr>
        <p:sp>
          <p:nvSpPr>
            <p:cNvPr id="1549" name="Google Shape;1549;p57"/>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550" name="Google Shape;1550;p5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1" name="Google Shape;1551;p5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57"/>
          <p:cNvGrpSpPr/>
          <p:nvPr/>
        </p:nvGrpSpPr>
        <p:grpSpPr>
          <a:xfrm>
            <a:off x="7075633" y="40369"/>
            <a:ext cx="413953" cy="396466"/>
            <a:chOff x="1083025" y="1878833"/>
            <a:chExt cx="1834900" cy="710385"/>
          </a:xfrm>
        </p:grpSpPr>
        <p:sp>
          <p:nvSpPr>
            <p:cNvPr id="1553" name="Google Shape;1553;p57"/>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554" name="Google Shape;1554;p5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5" name="Google Shape;1555;p5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57"/>
          <p:cNvGrpSpPr/>
          <p:nvPr/>
        </p:nvGrpSpPr>
        <p:grpSpPr>
          <a:xfrm>
            <a:off x="7462059" y="40355"/>
            <a:ext cx="413953" cy="396474"/>
            <a:chOff x="1083025" y="1878819"/>
            <a:chExt cx="1834900" cy="710399"/>
          </a:xfrm>
        </p:grpSpPr>
        <p:sp>
          <p:nvSpPr>
            <p:cNvPr id="1557" name="Google Shape;1557;p57"/>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558" name="Google Shape;1558;p5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9" name="Google Shape;1559;p5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57"/>
          <p:cNvGrpSpPr/>
          <p:nvPr/>
        </p:nvGrpSpPr>
        <p:grpSpPr>
          <a:xfrm>
            <a:off x="7847198" y="40369"/>
            <a:ext cx="413953" cy="396466"/>
            <a:chOff x="1083025" y="1878833"/>
            <a:chExt cx="1834900" cy="710385"/>
          </a:xfrm>
        </p:grpSpPr>
        <p:sp>
          <p:nvSpPr>
            <p:cNvPr id="1561" name="Google Shape;1561;p57"/>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562" name="Google Shape;1562;p5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3" name="Google Shape;1563;p5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57"/>
          <p:cNvGrpSpPr/>
          <p:nvPr/>
        </p:nvGrpSpPr>
        <p:grpSpPr>
          <a:xfrm>
            <a:off x="8233624" y="40350"/>
            <a:ext cx="413953" cy="396479"/>
            <a:chOff x="1083025" y="1878811"/>
            <a:chExt cx="1834900" cy="710408"/>
          </a:xfrm>
        </p:grpSpPr>
        <p:sp>
          <p:nvSpPr>
            <p:cNvPr id="1565" name="Google Shape;1565;p57"/>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566" name="Google Shape;1566;p5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7" name="Google Shape;1567;p5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57"/>
          <p:cNvGrpSpPr/>
          <p:nvPr/>
        </p:nvGrpSpPr>
        <p:grpSpPr>
          <a:xfrm>
            <a:off x="8618771" y="40592"/>
            <a:ext cx="413953" cy="396474"/>
            <a:chOff x="1083025" y="1878819"/>
            <a:chExt cx="1834900" cy="710399"/>
          </a:xfrm>
        </p:grpSpPr>
        <p:sp>
          <p:nvSpPr>
            <p:cNvPr id="1569" name="Google Shape;1569;p57"/>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570" name="Google Shape;1570;p57"/>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1" name="Google Shape;1571;p57"/>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58"/>
          <p:cNvSpPr txBox="1"/>
          <p:nvPr>
            <p:ph type="title"/>
          </p:nvPr>
        </p:nvSpPr>
        <p:spPr>
          <a:xfrm>
            <a:off x="1188725" y="1048275"/>
            <a:ext cx="6766500" cy="478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t>
            </a:r>
            <a:r>
              <a:rPr lang="en"/>
              <a:t>entiment Analysis </a:t>
            </a:r>
            <a:r>
              <a:rPr lang="en">
                <a:solidFill>
                  <a:schemeClr val="accent6"/>
                </a:solidFill>
              </a:rPr>
              <a:t>Pipeline </a:t>
            </a:r>
            <a:endParaRPr/>
          </a:p>
        </p:txBody>
      </p:sp>
      <p:sp>
        <p:nvSpPr>
          <p:cNvPr id="1577" name="Google Shape;1577;p58"/>
          <p:cNvSpPr txBox="1"/>
          <p:nvPr>
            <p:ph idx="12" type="sldNum"/>
          </p:nvPr>
        </p:nvSpPr>
        <p:spPr>
          <a:xfrm>
            <a:off x="8023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78" name="Google Shape;1578;p58"/>
          <p:cNvGrpSpPr/>
          <p:nvPr/>
        </p:nvGrpSpPr>
        <p:grpSpPr>
          <a:xfrm>
            <a:off x="807723" y="1955020"/>
            <a:ext cx="1507187" cy="2010400"/>
            <a:chOff x="1083025" y="1878825"/>
            <a:chExt cx="1834900" cy="2010400"/>
          </a:xfrm>
        </p:grpSpPr>
        <p:sp>
          <p:nvSpPr>
            <p:cNvPr id="1579" name="Google Shape;1579;p58"/>
            <p:cNvSpPr txBox="1"/>
            <p:nvPr/>
          </p:nvSpPr>
          <p:spPr>
            <a:xfrm>
              <a:off x="1604274" y="1878825"/>
              <a:ext cx="624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Step 1 </a:t>
              </a:r>
              <a:endParaRPr sz="800">
                <a:solidFill>
                  <a:schemeClr val="dk2"/>
                </a:solidFill>
                <a:latin typeface="Montserrat Light"/>
                <a:ea typeface="Montserrat Light"/>
                <a:cs typeface="Montserrat Light"/>
                <a:sym typeface="Montserrat Light"/>
              </a:endParaRPr>
            </a:p>
          </p:txBody>
        </p:sp>
        <p:sp>
          <p:nvSpPr>
            <p:cNvPr id="1580" name="Google Shape;1580;p58"/>
            <p:cNvSpPr txBox="1"/>
            <p:nvPr/>
          </p:nvSpPr>
          <p:spPr>
            <a:xfrm>
              <a:off x="1247962" y="2660825"/>
              <a:ext cx="1505100" cy="446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Data Collection</a:t>
              </a:r>
              <a:endParaRPr sz="1000">
                <a:solidFill>
                  <a:schemeClr val="lt1"/>
                </a:solidFill>
                <a:latin typeface="Montserrat Light"/>
                <a:ea typeface="Montserrat Light"/>
                <a:cs typeface="Montserrat Light"/>
                <a:sym typeface="Montserrat Light"/>
              </a:endParaRPr>
            </a:p>
          </p:txBody>
        </p:sp>
        <p:sp>
          <p:nvSpPr>
            <p:cNvPr id="1581" name="Google Shape;1581;p58"/>
            <p:cNvSpPr txBox="1"/>
            <p:nvPr/>
          </p:nvSpPr>
          <p:spPr>
            <a:xfrm>
              <a:off x="1215700" y="3151825"/>
              <a:ext cx="1545600" cy="737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lang="en" sz="800">
                  <a:solidFill>
                    <a:schemeClr val="lt1"/>
                  </a:solidFill>
                  <a:latin typeface="Montserrat Light"/>
                  <a:ea typeface="Montserrat Light"/>
                  <a:cs typeface="Montserrat Light"/>
                  <a:sym typeface="Montserrat Light"/>
                </a:rPr>
                <a:t>Amazon Review Data</a:t>
              </a:r>
              <a:endParaRPr sz="800">
                <a:solidFill>
                  <a:schemeClr val="lt1"/>
                </a:solidFill>
                <a:latin typeface="Montserrat Light"/>
                <a:ea typeface="Montserrat Light"/>
                <a:cs typeface="Montserrat Light"/>
                <a:sym typeface="Montserrat Light"/>
              </a:endParaRPr>
            </a:p>
          </p:txBody>
        </p:sp>
        <p:sp>
          <p:nvSpPr>
            <p:cNvPr id="1582" name="Google Shape;1582;p5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3" name="Google Shape;1583;p5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58"/>
          <p:cNvGrpSpPr/>
          <p:nvPr/>
        </p:nvGrpSpPr>
        <p:grpSpPr>
          <a:xfrm>
            <a:off x="3596074" y="1954309"/>
            <a:ext cx="1680678" cy="2011116"/>
            <a:chOff x="1056878" y="1878825"/>
            <a:chExt cx="2046114" cy="2011116"/>
          </a:xfrm>
        </p:grpSpPr>
        <p:sp>
          <p:nvSpPr>
            <p:cNvPr id="1585" name="Google Shape;1585;p58"/>
            <p:cNvSpPr txBox="1"/>
            <p:nvPr/>
          </p:nvSpPr>
          <p:spPr>
            <a:xfrm>
              <a:off x="1604274" y="1878825"/>
              <a:ext cx="624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Step 3 </a:t>
              </a:r>
              <a:endParaRPr sz="800">
                <a:solidFill>
                  <a:schemeClr val="dk2"/>
                </a:solidFill>
                <a:latin typeface="Montserrat Light"/>
                <a:ea typeface="Montserrat Light"/>
                <a:cs typeface="Montserrat Light"/>
                <a:sym typeface="Montserrat Light"/>
              </a:endParaRPr>
            </a:p>
          </p:txBody>
        </p:sp>
        <p:sp>
          <p:nvSpPr>
            <p:cNvPr id="1586" name="Google Shape;1586;p58"/>
            <p:cNvSpPr txBox="1"/>
            <p:nvPr/>
          </p:nvSpPr>
          <p:spPr>
            <a:xfrm>
              <a:off x="1215692" y="2618816"/>
              <a:ext cx="1887300" cy="446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Sentiment Detection</a:t>
              </a:r>
              <a:endParaRPr sz="1000">
                <a:solidFill>
                  <a:schemeClr val="lt1"/>
                </a:solidFill>
                <a:latin typeface="Montserrat Light"/>
                <a:ea typeface="Montserrat Light"/>
                <a:cs typeface="Montserrat Light"/>
                <a:sym typeface="Montserrat Light"/>
              </a:endParaRPr>
            </a:p>
          </p:txBody>
        </p:sp>
        <p:sp>
          <p:nvSpPr>
            <p:cNvPr id="1587" name="Google Shape;1587;p58"/>
            <p:cNvSpPr txBox="1"/>
            <p:nvPr/>
          </p:nvSpPr>
          <p:spPr>
            <a:xfrm>
              <a:off x="1056878" y="3152541"/>
              <a:ext cx="1887300" cy="737400"/>
            </a:xfrm>
            <a:prstGeom prst="rect">
              <a:avLst/>
            </a:prstGeom>
            <a:noFill/>
            <a:ln>
              <a:noFill/>
            </a:ln>
          </p:spPr>
          <p:txBody>
            <a:bodyPr anchorCtr="0" anchor="t" bIns="0" lIns="0" spcFirstLastPara="1" rIns="0" wrap="square" tIns="0">
              <a:noAutofit/>
            </a:bodyPr>
            <a:lstStyle/>
            <a:p>
              <a:pPr indent="-279400" lvl="0" marL="457200" marR="0" rtl="0" algn="l">
                <a:lnSpc>
                  <a:spcPct val="200000"/>
                </a:lnSpc>
                <a:spcBef>
                  <a:spcPts val="1200"/>
                </a:spcBef>
                <a:spcAft>
                  <a:spcPts val="0"/>
                </a:spcAft>
                <a:buClr>
                  <a:schemeClr val="lt1"/>
                </a:buClr>
                <a:buSzPts val="800"/>
                <a:buFont typeface="Montserrat Light"/>
                <a:buChar char="●"/>
              </a:pPr>
              <a:r>
                <a:rPr lang="en" sz="800">
                  <a:solidFill>
                    <a:schemeClr val="lt1"/>
                  </a:solidFill>
                  <a:latin typeface="Montserrat Light"/>
                  <a:ea typeface="Montserrat Light"/>
                  <a:cs typeface="Montserrat Light"/>
                  <a:sym typeface="Montserrat Light"/>
                </a:rPr>
                <a:t>PatternAnalyzer </a:t>
              </a:r>
              <a:endParaRPr sz="800">
                <a:solidFill>
                  <a:schemeClr val="lt1"/>
                </a:solidFill>
                <a:latin typeface="Montserrat Light"/>
                <a:ea typeface="Montserrat Light"/>
                <a:cs typeface="Montserrat Light"/>
                <a:sym typeface="Montserrat Light"/>
              </a:endParaRPr>
            </a:p>
            <a:p>
              <a:pPr indent="-279400" lvl="0" marL="457200" marR="0" rtl="0" algn="l">
                <a:lnSpc>
                  <a:spcPct val="200000"/>
                </a:lnSpc>
                <a:spcBef>
                  <a:spcPts val="0"/>
                </a:spcBef>
                <a:spcAft>
                  <a:spcPts val="0"/>
                </a:spcAft>
                <a:buClr>
                  <a:schemeClr val="lt1"/>
                </a:buClr>
                <a:buSzPts val="800"/>
                <a:buFont typeface="Montserrat Light"/>
                <a:buChar char="●"/>
              </a:pPr>
              <a:r>
                <a:rPr lang="en" sz="800">
                  <a:solidFill>
                    <a:schemeClr val="lt1"/>
                  </a:solidFill>
                  <a:latin typeface="Montserrat Light"/>
                  <a:ea typeface="Montserrat Light"/>
                  <a:cs typeface="Montserrat Light"/>
                  <a:sym typeface="Montserrat Light"/>
                </a:rPr>
                <a:t>polarity, subjectivity</a:t>
              </a:r>
              <a:endParaRPr sz="1100">
                <a:latin typeface="Calibri"/>
                <a:ea typeface="Calibri"/>
                <a:cs typeface="Calibri"/>
                <a:sym typeface="Calibri"/>
              </a:endParaRPr>
            </a:p>
            <a:p>
              <a:pPr indent="0" lvl="0" marL="0" rtl="0" algn="l">
                <a:lnSpc>
                  <a:spcPct val="115000"/>
                </a:lnSpc>
                <a:spcBef>
                  <a:spcPts val="1200"/>
                </a:spcBef>
                <a:spcAft>
                  <a:spcPts val="1600"/>
                </a:spcAft>
                <a:buNone/>
              </a:pPr>
              <a:r>
                <a:t/>
              </a:r>
              <a:endParaRPr sz="1100">
                <a:latin typeface="Calibri"/>
                <a:ea typeface="Calibri"/>
                <a:cs typeface="Calibri"/>
                <a:sym typeface="Calibri"/>
              </a:endParaRPr>
            </a:p>
          </p:txBody>
        </p:sp>
        <p:sp>
          <p:nvSpPr>
            <p:cNvPr id="1588" name="Google Shape;1588;p5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9" name="Google Shape;1589;p5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58"/>
          <p:cNvGrpSpPr/>
          <p:nvPr/>
        </p:nvGrpSpPr>
        <p:grpSpPr>
          <a:xfrm>
            <a:off x="5024819" y="1954298"/>
            <a:ext cx="2384367" cy="2010402"/>
            <a:chOff x="1083025" y="1878825"/>
            <a:chExt cx="2902809" cy="2010402"/>
          </a:xfrm>
        </p:grpSpPr>
        <p:sp>
          <p:nvSpPr>
            <p:cNvPr id="1591" name="Google Shape;1591;p58"/>
            <p:cNvSpPr txBox="1"/>
            <p:nvPr/>
          </p:nvSpPr>
          <p:spPr>
            <a:xfrm>
              <a:off x="1604274" y="1878825"/>
              <a:ext cx="624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Step 4 </a:t>
              </a:r>
              <a:endParaRPr sz="800">
                <a:solidFill>
                  <a:schemeClr val="dk2"/>
                </a:solidFill>
                <a:latin typeface="Montserrat Light"/>
                <a:ea typeface="Montserrat Light"/>
                <a:cs typeface="Montserrat Light"/>
                <a:sym typeface="Montserrat Light"/>
              </a:endParaRPr>
            </a:p>
          </p:txBody>
        </p:sp>
        <p:sp>
          <p:nvSpPr>
            <p:cNvPr id="1592" name="Google Shape;1592;p58"/>
            <p:cNvSpPr txBox="1"/>
            <p:nvPr/>
          </p:nvSpPr>
          <p:spPr>
            <a:xfrm>
              <a:off x="1308471" y="2618827"/>
              <a:ext cx="2274600" cy="446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Sentiment Classification</a:t>
              </a:r>
              <a:endParaRPr sz="1000">
                <a:solidFill>
                  <a:schemeClr val="lt1"/>
                </a:solidFill>
                <a:latin typeface="Montserrat Light"/>
                <a:ea typeface="Montserrat Light"/>
                <a:cs typeface="Montserrat Light"/>
                <a:sym typeface="Montserrat Light"/>
              </a:endParaRPr>
            </a:p>
          </p:txBody>
        </p:sp>
        <p:sp>
          <p:nvSpPr>
            <p:cNvPr id="1593" name="Google Shape;1593;p58"/>
            <p:cNvSpPr txBox="1"/>
            <p:nvPr/>
          </p:nvSpPr>
          <p:spPr>
            <a:xfrm>
              <a:off x="1122933" y="3151827"/>
              <a:ext cx="2862900" cy="737400"/>
            </a:xfrm>
            <a:prstGeom prst="rect">
              <a:avLst/>
            </a:prstGeom>
            <a:noFill/>
            <a:ln>
              <a:noFill/>
            </a:ln>
          </p:spPr>
          <p:txBody>
            <a:bodyPr anchorCtr="0" anchor="t" bIns="0" lIns="0" spcFirstLastPara="1" rIns="0" wrap="square" tIns="0">
              <a:noAutofit/>
            </a:bodyPr>
            <a:lstStyle/>
            <a:p>
              <a:pPr indent="-279400" lvl="0" marL="457200" marR="0" rtl="0" algn="l">
                <a:lnSpc>
                  <a:spcPct val="200000"/>
                </a:lnSpc>
                <a:spcBef>
                  <a:spcPts val="1200"/>
                </a:spcBef>
                <a:spcAft>
                  <a:spcPts val="0"/>
                </a:spcAft>
                <a:buClr>
                  <a:schemeClr val="lt1"/>
                </a:buClr>
                <a:buSzPts val="800"/>
                <a:buFont typeface="Montserrat Light"/>
                <a:buChar char="●"/>
              </a:pPr>
              <a:r>
                <a:rPr lang="en" sz="800">
                  <a:solidFill>
                    <a:schemeClr val="lt1"/>
                  </a:solidFill>
                  <a:latin typeface="Montserrat Light"/>
                  <a:ea typeface="Montserrat Light"/>
                  <a:cs typeface="Montserrat Light"/>
                  <a:sym typeface="Montserrat Light"/>
                </a:rPr>
                <a:t>NaiveBayesAnalyzer</a:t>
              </a:r>
              <a:endParaRPr sz="800">
                <a:solidFill>
                  <a:schemeClr val="lt1"/>
                </a:solidFill>
                <a:latin typeface="Montserrat Light"/>
                <a:ea typeface="Montserrat Light"/>
                <a:cs typeface="Montserrat Light"/>
                <a:sym typeface="Montserrat Light"/>
              </a:endParaRPr>
            </a:p>
            <a:p>
              <a:pPr indent="-279400" lvl="0" marL="457200" marR="0" rtl="0" algn="l">
                <a:lnSpc>
                  <a:spcPct val="200000"/>
                </a:lnSpc>
                <a:spcBef>
                  <a:spcPts val="0"/>
                </a:spcBef>
                <a:spcAft>
                  <a:spcPts val="0"/>
                </a:spcAft>
                <a:buClr>
                  <a:schemeClr val="lt1"/>
                </a:buClr>
                <a:buSzPts val="800"/>
                <a:buFont typeface="Montserrat Light"/>
                <a:buChar char="●"/>
              </a:pPr>
              <a:r>
                <a:rPr lang="en" sz="800">
                  <a:solidFill>
                    <a:schemeClr val="lt1"/>
                  </a:solidFill>
                  <a:latin typeface="Montserrat Light"/>
                  <a:ea typeface="Montserrat Light"/>
                  <a:cs typeface="Montserrat Light"/>
                  <a:sym typeface="Montserrat Light"/>
                </a:rPr>
                <a:t>Based on Score</a:t>
              </a:r>
              <a:endParaRPr sz="800">
                <a:solidFill>
                  <a:schemeClr val="lt1"/>
                </a:solidFill>
                <a:latin typeface="Montserrat Light"/>
                <a:ea typeface="Montserrat Light"/>
                <a:cs typeface="Montserrat Light"/>
                <a:sym typeface="Montserrat Light"/>
              </a:endParaRPr>
            </a:p>
            <a:p>
              <a:pPr indent="-279400" lvl="1" marL="914400" marR="0" rtl="0" algn="l">
                <a:lnSpc>
                  <a:spcPct val="200000"/>
                </a:lnSpc>
                <a:spcBef>
                  <a:spcPts val="0"/>
                </a:spcBef>
                <a:spcAft>
                  <a:spcPts val="0"/>
                </a:spcAft>
                <a:buClr>
                  <a:schemeClr val="lt1"/>
                </a:buClr>
                <a:buSzPts val="800"/>
                <a:buFont typeface="Montserrat Light"/>
                <a:buChar char="○"/>
              </a:pPr>
              <a:r>
                <a:rPr lang="en" sz="800">
                  <a:solidFill>
                    <a:schemeClr val="lt1"/>
                  </a:solidFill>
                  <a:latin typeface="Montserrat Light"/>
                  <a:ea typeface="Montserrat Light"/>
                  <a:cs typeface="Montserrat Light"/>
                  <a:sym typeface="Montserrat Light"/>
                </a:rPr>
                <a:t>&gt;0.1 Positive</a:t>
              </a:r>
              <a:endParaRPr sz="800">
                <a:solidFill>
                  <a:schemeClr val="lt1"/>
                </a:solidFill>
                <a:latin typeface="Montserrat Light"/>
                <a:ea typeface="Montserrat Light"/>
                <a:cs typeface="Montserrat Light"/>
                <a:sym typeface="Montserrat Light"/>
              </a:endParaRPr>
            </a:p>
            <a:p>
              <a:pPr indent="-279400" lvl="1" marL="914400" marR="0" rtl="0" algn="l">
                <a:lnSpc>
                  <a:spcPct val="200000"/>
                </a:lnSpc>
                <a:spcBef>
                  <a:spcPts val="0"/>
                </a:spcBef>
                <a:spcAft>
                  <a:spcPts val="0"/>
                </a:spcAft>
                <a:buClr>
                  <a:schemeClr val="lt1"/>
                </a:buClr>
                <a:buSzPts val="800"/>
                <a:buFont typeface="Montserrat Light"/>
                <a:buChar char="○"/>
              </a:pPr>
              <a:r>
                <a:rPr lang="en" sz="800">
                  <a:solidFill>
                    <a:schemeClr val="lt1"/>
                  </a:solidFill>
                  <a:latin typeface="Montserrat Light"/>
                  <a:ea typeface="Montserrat Light"/>
                  <a:cs typeface="Montserrat Light"/>
                  <a:sym typeface="Montserrat Light"/>
                </a:rPr>
                <a:t>[-0.1, 0.1] Neutral</a:t>
              </a:r>
              <a:endParaRPr sz="800">
                <a:solidFill>
                  <a:schemeClr val="lt1"/>
                </a:solidFill>
                <a:latin typeface="Montserrat Light"/>
                <a:ea typeface="Montserrat Light"/>
                <a:cs typeface="Montserrat Light"/>
                <a:sym typeface="Montserrat Light"/>
              </a:endParaRPr>
            </a:p>
            <a:p>
              <a:pPr indent="-279400" lvl="1" marL="914400" marR="0" rtl="0" algn="l">
                <a:lnSpc>
                  <a:spcPct val="200000"/>
                </a:lnSpc>
                <a:spcBef>
                  <a:spcPts val="0"/>
                </a:spcBef>
                <a:spcAft>
                  <a:spcPts val="0"/>
                </a:spcAft>
                <a:buClr>
                  <a:schemeClr val="lt1"/>
                </a:buClr>
                <a:buSzPts val="800"/>
                <a:buFont typeface="Montserrat Light"/>
                <a:buChar char="○"/>
              </a:pPr>
              <a:r>
                <a:rPr lang="en" sz="800">
                  <a:solidFill>
                    <a:schemeClr val="lt1"/>
                  </a:solidFill>
                  <a:latin typeface="Montserrat Light"/>
                  <a:ea typeface="Montserrat Light"/>
                  <a:cs typeface="Montserrat Light"/>
                  <a:sym typeface="Montserrat Light"/>
                </a:rPr>
                <a:t>&lt;-0.1 Negative </a:t>
              </a:r>
              <a:endParaRPr sz="1100">
                <a:latin typeface="Calibri"/>
                <a:ea typeface="Calibri"/>
                <a:cs typeface="Calibri"/>
                <a:sym typeface="Calibri"/>
              </a:endParaRPr>
            </a:p>
          </p:txBody>
        </p:sp>
        <p:sp>
          <p:nvSpPr>
            <p:cNvPr id="1594" name="Google Shape;1594;p5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95" name="Google Shape;1595;p5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58"/>
          <p:cNvGrpSpPr/>
          <p:nvPr/>
        </p:nvGrpSpPr>
        <p:grpSpPr>
          <a:xfrm>
            <a:off x="2119037" y="1955020"/>
            <a:ext cx="1691920" cy="2010405"/>
            <a:chOff x="970521" y="1878825"/>
            <a:chExt cx="2059800" cy="2010405"/>
          </a:xfrm>
        </p:grpSpPr>
        <p:sp>
          <p:nvSpPr>
            <p:cNvPr id="1597" name="Google Shape;1597;p58"/>
            <p:cNvSpPr txBox="1"/>
            <p:nvPr/>
          </p:nvSpPr>
          <p:spPr>
            <a:xfrm>
              <a:off x="1604274" y="1878825"/>
              <a:ext cx="624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Step 2 </a:t>
              </a:r>
              <a:endParaRPr sz="800">
                <a:solidFill>
                  <a:schemeClr val="dk2"/>
                </a:solidFill>
                <a:latin typeface="Montserrat Light"/>
                <a:ea typeface="Montserrat Light"/>
                <a:cs typeface="Montserrat Light"/>
                <a:sym typeface="Montserrat Light"/>
              </a:endParaRPr>
            </a:p>
          </p:txBody>
        </p:sp>
        <p:sp>
          <p:nvSpPr>
            <p:cNvPr id="1598" name="Google Shape;1598;p58"/>
            <p:cNvSpPr txBox="1"/>
            <p:nvPr/>
          </p:nvSpPr>
          <p:spPr>
            <a:xfrm>
              <a:off x="1235940" y="2647325"/>
              <a:ext cx="1505100" cy="446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Text Preparation</a:t>
              </a:r>
              <a:endParaRPr sz="1000">
                <a:solidFill>
                  <a:schemeClr val="lt1"/>
                </a:solidFill>
                <a:latin typeface="Montserrat Light"/>
                <a:ea typeface="Montserrat Light"/>
                <a:cs typeface="Montserrat Light"/>
                <a:sym typeface="Montserrat Light"/>
              </a:endParaRPr>
            </a:p>
          </p:txBody>
        </p:sp>
        <p:sp>
          <p:nvSpPr>
            <p:cNvPr id="1599" name="Google Shape;1599;p58"/>
            <p:cNvSpPr txBox="1"/>
            <p:nvPr/>
          </p:nvSpPr>
          <p:spPr>
            <a:xfrm>
              <a:off x="970521" y="3151829"/>
              <a:ext cx="2059800" cy="737400"/>
            </a:xfrm>
            <a:prstGeom prst="rect">
              <a:avLst/>
            </a:prstGeom>
            <a:noFill/>
            <a:ln>
              <a:noFill/>
            </a:ln>
          </p:spPr>
          <p:txBody>
            <a:bodyPr anchorCtr="0" anchor="t" bIns="0" lIns="0" spcFirstLastPara="1" rIns="0" wrap="square" tIns="0">
              <a:noAutofit/>
            </a:bodyPr>
            <a:lstStyle/>
            <a:p>
              <a:pPr indent="-279400" lvl="0" marL="457200" rtl="0" algn="l">
                <a:lnSpc>
                  <a:spcPct val="200000"/>
                </a:lnSpc>
                <a:spcBef>
                  <a:spcPts val="1200"/>
                </a:spcBef>
                <a:spcAft>
                  <a:spcPts val="0"/>
                </a:spcAft>
                <a:buClr>
                  <a:schemeClr val="lt1"/>
                </a:buClr>
                <a:buSzPts val="800"/>
                <a:buFont typeface="Montserrat Light"/>
                <a:buChar char="●"/>
              </a:pPr>
              <a:r>
                <a:rPr lang="en" sz="800">
                  <a:solidFill>
                    <a:schemeClr val="lt1"/>
                  </a:solidFill>
                  <a:latin typeface="Montserrat Light"/>
                  <a:ea typeface="Montserrat Light"/>
                  <a:cs typeface="Montserrat Light"/>
                  <a:sym typeface="Montserrat Light"/>
                </a:rPr>
                <a:t>Fix abbreviation</a:t>
              </a:r>
              <a:endParaRPr sz="800">
                <a:solidFill>
                  <a:schemeClr val="lt1"/>
                </a:solidFill>
                <a:latin typeface="Montserrat Light"/>
                <a:ea typeface="Montserrat Light"/>
                <a:cs typeface="Montserrat Light"/>
                <a:sym typeface="Montserrat Light"/>
              </a:endParaRPr>
            </a:p>
            <a:p>
              <a:pPr indent="-279400" lvl="0" marL="457200" rtl="0" algn="l">
                <a:lnSpc>
                  <a:spcPct val="200000"/>
                </a:lnSpc>
                <a:spcBef>
                  <a:spcPts val="0"/>
                </a:spcBef>
                <a:spcAft>
                  <a:spcPts val="0"/>
                </a:spcAft>
                <a:buClr>
                  <a:schemeClr val="lt1"/>
                </a:buClr>
                <a:buSzPts val="800"/>
                <a:buFont typeface="Montserrat Light"/>
                <a:buChar char="●"/>
              </a:pPr>
              <a:r>
                <a:rPr lang="en" sz="800">
                  <a:solidFill>
                    <a:schemeClr val="lt1"/>
                  </a:solidFill>
                  <a:latin typeface="Montserrat Light"/>
                  <a:ea typeface="Montserrat Light"/>
                  <a:cs typeface="Montserrat Light"/>
                  <a:sym typeface="Montserrat Light"/>
                </a:rPr>
                <a:t>Remove irrelevant features</a:t>
              </a:r>
              <a:endParaRPr sz="800">
                <a:solidFill>
                  <a:schemeClr val="lt1"/>
                </a:solidFill>
                <a:latin typeface="Montserrat Light"/>
                <a:ea typeface="Montserrat Light"/>
                <a:cs typeface="Montserrat Light"/>
                <a:sym typeface="Montserrat Light"/>
              </a:endParaRPr>
            </a:p>
          </p:txBody>
        </p:sp>
        <p:sp>
          <p:nvSpPr>
            <p:cNvPr id="1600" name="Google Shape;1600;p5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01" name="Google Shape;1601;p5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58"/>
          <p:cNvGrpSpPr/>
          <p:nvPr/>
        </p:nvGrpSpPr>
        <p:grpSpPr>
          <a:xfrm>
            <a:off x="6472619" y="1954298"/>
            <a:ext cx="2296512" cy="1204202"/>
            <a:chOff x="1083025" y="1878825"/>
            <a:chExt cx="2795852" cy="1204202"/>
          </a:xfrm>
        </p:grpSpPr>
        <p:sp>
          <p:nvSpPr>
            <p:cNvPr id="1603" name="Google Shape;1603;p58"/>
            <p:cNvSpPr txBox="1"/>
            <p:nvPr/>
          </p:nvSpPr>
          <p:spPr>
            <a:xfrm>
              <a:off x="1604274" y="1878825"/>
              <a:ext cx="624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Step 5 </a:t>
              </a:r>
              <a:endParaRPr sz="800">
                <a:solidFill>
                  <a:schemeClr val="dk2"/>
                </a:solidFill>
                <a:latin typeface="Montserrat Light"/>
                <a:ea typeface="Montserrat Light"/>
                <a:cs typeface="Montserrat Light"/>
                <a:sym typeface="Montserrat Light"/>
              </a:endParaRPr>
            </a:p>
          </p:txBody>
        </p:sp>
        <p:sp>
          <p:nvSpPr>
            <p:cNvPr id="1604" name="Google Shape;1604;p58"/>
            <p:cNvSpPr txBox="1"/>
            <p:nvPr/>
          </p:nvSpPr>
          <p:spPr>
            <a:xfrm>
              <a:off x="1604277" y="2636627"/>
              <a:ext cx="2274600" cy="4464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000">
                  <a:solidFill>
                    <a:schemeClr val="lt1"/>
                  </a:solidFill>
                  <a:latin typeface="Montserrat Light"/>
                  <a:ea typeface="Montserrat Light"/>
                  <a:cs typeface="Montserrat Light"/>
                  <a:sym typeface="Montserrat Light"/>
                </a:rPr>
                <a:t>Compare Results</a:t>
              </a:r>
              <a:endParaRPr sz="1000">
                <a:solidFill>
                  <a:schemeClr val="lt1"/>
                </a:solidFill>
                <a:latin typeface="Montserrat Light"/>
                <a:ea typeface="Montserrat Light"/>
                <a:cs typeface="Montserrat Light"/>
                <a:sym typeface="Montserrat Light"/>
              </a:endParaRPr>
            </a:p>
          </p:txBody>
        </p:sp>
        <p:sp>
          <p:nvSpPr>
            <p:cNvPr id="1605" name="Google Shape;1605;p58"/>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06" name="Google Shape;1606;p58"/>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58"/>
          <p:cNvGrpSpPr/>
          <p:nvPr/>
        </p:nvGrpSpPr>
        <p:grpSpPr>
          <a:xfrm>
            <a:off x="6304075" y="40759"/>
            <a:ext cx="413953" cy="396472"/>
            <a:chOff x="1083025" y="1878822"/>
            <a:chExt cx="1834900" cy="710396"/>
          </a:xfrm>
        </p:grpSpPr>
        <p:sp>
          <p:nvSpPr>
            <p:cNvPr id="1608" name="Google Shape;1608;p58"/>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609" name="Google Shape;1609;p5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10" name="Google Shape;1610;p5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58"/>
          <p:cNvGrpSpPr/>
          <p:nvPr/>
        </p:nvGrpSpPr>
        <p:grpSpPr>
          <a:xfrm>
            <a:off x="6689527" y="40759"/>
            <a:ext cx="413953" cy="396472"/>
            <a:chOff x="1083025" y="1878822"/>
            <a:chExt cx="1834900" cy="710396"/>
          </a:xfrm>
        </p:grpSpPr>
        <p:sp>
          <p:nvSpPr>
            <p:cNvPr id="1612" name="Google Shape;1612;p58"/>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613" name="Google Shape;1613;p5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14" name="Google Shape;1614;p5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58"/>
          <p:cNvGrpSpPr/>
          <p:nvPr/>
        </p:nvGrpSpPr>
        <p:grpSpPr>
          <a:xfrm>
            <a:off x="7075633" y="40369"/>
            <a:ext cx="413953" cy="396466"/>
            <a:chOff x="1083025" y="1878833"/>
            <a:chExt cx="1834900" cy="710385"/>
          </a:xfrm>
        </p:grpSpPr>
        <p:sp>
          <p:nvSpPr>
            <p:cNvPr id="1616" name="Google Shape;1616;p58"/>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617" name="Google Shape;1617;p5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18" name="Google Shape;1618;p5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58"/>
          <p:cNvGrpSpPr/>
          <p:nvPr/>
        </p:nvGrpSpPr>
        <p:grpSpPr>
          <a:xfrm>
            <a:off x="7462059" y="40355"/>
            <a:ext cx="413953" cy="396474"/>
            <a:chOff x="1083025" y="1878819"/>
            <a:chExt cx="1834900" cy="710399"/>
          </a:xfrm>
        </p:grpSpPr>
        <p:sp>
          <p:nvSpPr>
            <p:cNvPr id="1620" name="Google Shape;1620;p58"/>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621" name="Google Shape;1621;p5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22" name="Google Shape;1622;p5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58"/>
          <p:cNvGrpSpPr/>
          <p:nvPr/>
        </p:nvGrpSpPr>
        <p:grpSpPr>
          <a:xfrm>
            <a:off x="7847198" y="40369"/>
            <a:ext cx="413953" cy="396466"/>
            <a:chOff x="1083025" y="1878833"/>
            <a:chExt cx="1834900" cy="710385"/>
          </a:xfrm>
        </p:grpSpPr>
        <p:sp>
          <p:nvSpPr>
            <p:cNvPr id="1624" name="Google Shape;1624;p58"/>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625" name="Google Shape;1625;p5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26" name="Google Shape;1626;p5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58"/>
          <p:cNvGrpSpPr/>
          <p:nvPr/>
        </p:nvGrpSpPr>
        <p:grpSpPr>
          <a:xfrm>
            <a:off x="8233624" y="40350"/>
            <a:ext cx="413953" cy="396479"/>
            <a:chOff x="1083025" y="1878811"/>
            <a:chExt cx="1834900" cy="710408"/>
          </a:xfrm>
        </p:grpSpPr>
        <p:sp>
          <p:nvSpPr>
            <p:cNvPr id="1628" name="Google Shape;1628;p58"/>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629" name="Google Shape;1629;p5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30" name="Google Shape;1630;p5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58"/>
          <p:cNvGrpSpPr/>
          <p:nvPr/>
        </p:nvGrpSpPr>
        <p:grpSpPr>
          <a:xfrm>
            <a:off x="8618771" y="40592"/>
            <a:ext cx="413953" cy="396474"/>
            <a:chOff x="1083025" y="1878819"/>
            <a:chExt cx="1834900" cy="710399"/>
          </a:xfrm>
        </p:grpSpPr>
        <p:sp>
          <p:nvSpPr>
            <p:cNvPr id="1632" name="Google Shape;1632;p58"/>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633" name="Google Shape;1633;p58"/>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34" name="Google Shape;1634;p58"/>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8" name="Shape 1638"/>
        <p:cNvGrpSpPr/>
        <p:nvPr/>
      </p:nvGrpSpPr>
      <p:grpSpPr>
        <a:xfrm>
          <a:off x="0" y="0"/>
          <a:ext cx="0" cy="0"/>
          <a:chOff x="0" y="0"/>
          <a:chExt cx="0" cy="0"/>
        </a:xfrm>
      </p:grpSpPr>
      <p:sp>
        <p:nvSpPr>
          <p:cNvPr id="1639" name="Google Shape;1639;p59"/>
          <p:cNvSpPr txBox="1"/>
          <p:nvPr>
            <p:ph type="title"/>
          </p:nvPr>
        </p:nvSpPr>
        <p:spPr>
          <a:xfrm>
            <a:off x="1188725" y="1048275"/>
            <a:ext cx="7437300" cy="478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Compare the count of each category</a:t>
            </a:r>
            <a:endParaRPr/>
          </a:p>
        </p:txBody>
      </p:sp>
      <p:graphicFrame>
        <p:nvGraphicFramePr>
          <p:cNvPr id="1640" name="Google Shape;1640;p59"/>
          <p:cNvGraphicFramePr/>
          <p:nvPr/>
        </p:nvGraphicFramePr>
        <p:xfrm>
          <a:off x="1188700" y="1945481"/>
          <a:ext cx="3000000" cy="3000000"/>
        </p:xfrm>
        <a:graphic>
          <a:graphicData uri="http://schemas.openxmlformats.org/drawingml/2006/table">
            <a:tbl>
              <a:tblPr>
                <a:noFill/>
                <a:tableStyleId>{6CC9590F-3CF2-46A0-B900-504393239070}</a:tableStyleId>
              </a:tblPr>
              <a:tblGrid>
                <a:gridCol w="1691625"/>
                <a:gridCol w="1691625"/>
                <a:gridCol w="1691625"/>
              </a:tblGrid>
              <a:tr h="501025">
                <a:tc>
                  <a:txBody>
                    <a:bodyPr/>
                    <a:lstStyle/>
                    <a:p>
                      <a:pPr indent="0" lvl="0" marL="0" rtl="0" algn="l">
                        <a:spcBef>
                          <a:spcPts val="0"/>
                        </a:spcBef>
                        <a:spcAft>
                          <a:spcPts val="0"/>
                        </a:spcAft>
                        <a:buNone/>
                      </a:pPr>
                      <a:r>
                        <a:t/>
                      </a:r>
                      <a:endParaRPr sz="1000">
                        <a:solidFill>
                          <a:schemeClr val="lt1"/>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lang="en" sz="1000">
                          <a:solidFill>
                            <a:schemeClr val="accent6"/>
                          </a:solidFill>
                          <a:latin typeface="Montserrat Light"/>
                          <a:ea typeface="Montserrat Light"/>
                          <a:cs typeface="Montserrat Light"/>
                          <a:sym typeface="Montserrat Light"/>
                        </a:rPr>
                        <a:t>Amazon Comprehend</a:t>
                      </a:r>
                      <a:endParaRPr sz="1000">
                        <a:solidFill>
                          <a:schemeClr val="accent6"/>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lang="en" sz="1000">
                          <a:solidFill>
                            <a:schemeClr val="accent6"/>
                          </a:solidFill>
                          <a:latin typeface="Montserrat Light"/>
                          <a:ea typeface="Montserrat Light"/>
                          <a:cs typeface="Montserrat Light"/>
                          <a:sym typeface="Montserrat Light"/>
                        </a:rPr>
                        <a:t>TextBlob</a:t>
                      </a:r>
                      <a:endParaRPr sz="1000">
                        <a:solidFill>
                          <a:schemeClr val="accent6"/>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r h="458150">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Positive</a:t>
                      </a:r>
                      <a:endParaRPr sz="1000">
                        <a:solidFill>
                          <a:schemeClr val="accent6"/>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6696</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6911</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r h="501025">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Neutral</a:t>
                      </a:r>
                      <a:endParaRPr sz="1000">
                        <a:solidFill>
                          <a:schemeClr val="accent6"/>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69</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457200" rtl="0" algn="l">
                        <a:spcBef>
                          <a:spcPts val="0"/>
                        </a:spcBef>
                        <a:spcAft>
                          <a:spcPts val="0"/>
                        </a:spcAft>
                        <a:buNone/>
                      </a:pPr>
                      <a:r>
                        <a:rPr b="1" lang="en" sz="1200">
                          <a:solidFill>
                            <a:schemeClr val="lt1"/>
                          </a:solidFill>
                          <a:latin typeface="Montserrat"/>
                          <a:ea typeface="Montserrat"/>
                          <a:cs typeface="Montserrat"/>
                          <a:sym typeface="Montserrat"/>
                        </a:rPr>
                        <a:t>  2331</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r h="501025">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Negative</a:t>
                      </a:r>
                      <a:endParaRPr sz="1000">
                        <a:solidFill>
                          <a:schemeClr val="accent6"/>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2306</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758</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r h="501025">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Mixed</a:t>
                      </a:r>
                      <a:endParaRPr sz="1000">
                        <a:solidFill>
                          <a:schemeClr val="accent6"/>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749</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bl>
          </a:graphicData>
        </a:graphic>
      </p:graphicFrame>
      <p:sp>
        <p:nvSpPr>
          <p:cNvPr id="1641" name="Google Shape;1641;p5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42" name="Google Shape;1642;p59"/>
          <p:cNvGrpSpPr/>
          <p:nvPr/>
        </p:nvGrpSpPr>
        <p:grpSpPr>
          <a:xfrm>
            <a:off x="6304075" y="40759"/>
            <a:ext cx="413953" cy="396472"/>
            <a:chOff x="1083025" y="1878822"/>
            <a:chExt cx="1834900" cy="710396"/>
          </a:xfrm>
        </p:grpSpPr>
        <p:sp>
          <p:nvSpPr>
            <p:cNvPr id="1643" name="Google Shape;1643;p59"/>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644" name="Google Shape;1644;p5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45" name="Google Shape;1645;p5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59"/>
          <p:cNvGrpSpPr/>
          <p:nvPr/>
        </p:nvGrpSpPr>
        <p:grpSpPr>
          <a:xfrm>
            <a:off x="6689527" y="40759"/>
            <a:ext cx="413953" cy="396472"/>
            <a:chOff x="1083025" y="1878822"/>
            <a:chExt cx="1834900" cy="710396"/>
          </a:xfrm>
        </p:grpSpPr>
        <p:sp>
          <p:nvSpPr>
            <p:cNvPr id="1647" name="Google Shape;1647;p59"/>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648" name="Google Shape;1648;p5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49" name="Google Shape;1649;p5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59"/>
          <p:cNvGrpSpPr/>
          <p:nvPr/>
        </p:nvGrpSpPr>
        <p:grpSpPr>
          <a:xfrm>
            <a:off x="7075633" y="40369"/>
            <a:ext cx="413953" cy="396466"/>
            <a:chOff x="1083025" y="1878833"/>
            <a:chExt cx="1834900" cy="710385"/>
          </a:xfrm>
        </p:grpSpPr>
        <p:sp>
          <p:nvSpPr>
            <p:cNvPr id="1651" name="Google Shape;1651;p59"/>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652" name="Google Shape;1652;p5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53" name="Google Shape;1653;p5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59"/>
          <p:cNvGrpSpPr/>
          <p:nvPr/>
        </p:nvGrpSpPr>
        <p:grpSpPr>
          <a:xfrm>
            <a:off x="7462059" y="40355"/>
            <a:ext cx="413953" cy="396474"/>
            <a:chOff x="1083025" y="1878819"/>
            <a:chExt cx="1834900" cy="710399"/>
          </a:xfrm>
        </p:grpSpPr>
        <p:sp>
          <p:nvSpPr>
            <p:cNvPr id="1655" name="Google Shape;1655;p59"/>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656" name="Google Shape;1656;p5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57" name="Google Shape;1657;p5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59"/>
          <p:cNvGrpSpPr/>
          <p:nvPr/>
        </p:nvGrpSpPr>
        <p:grpSpPr>
          <a:xfrm>
            <a:off x="7847198" y="40369"/>
            <a:ext cx="413953" cy="396466"/>
            <a:chOff x="1083025" y="1878833"/>
            <a:chExt cx="1834900" cy="710385"/>
          </a:xfrm>
        </p:grpSpPr>
        <p:sp>
          <p:nvSpPr>
            <p:cNvPr id="1659" name="Google Shape;1659;p59"/>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660" name="Google Shape;1660;p5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61" name="Google Shape;1661;p5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59"/>
          <p:cNvGrpSpPr/>
          <p:nvPr/>
        </p:nvGrpSpPr>
        <p:grpSpPr>
          <a:xfrm>
            <a:off x="8233624" y="40350"/>
            <a:ext cx="413953" cy="396479"/>
            <a:chOff x="1083025" y="1878811"/>
            <a:chExt cx="1834900" cy="710408"/>
          </a:xfrm>
        </p:grpSpPr>
        <p:sp>
          <p:nvSpPr>
            <p:cNvPr id="1663" name="Google Shape;1663;p59"/>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664" name="Google Shape;1664;p5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65" name="Google Shape;1665;p5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59"/>
          <p:cNvGrpSpPr/>
          <p:nvPr/>
        </p:nvGrpSpPr>
        <p:grpSpPr>
          <a:xfrm>
            <a:off x="8618771" y="40592"/>
            <a:ext cx="413953" cy="396474"/>
            <a:chOff x="1083025" y="1878819"/>
            <a:chExt cx="1834900" cy="710399"/>
          </a:xfrm>
        </p:grpSpPr>
        <p:sp>
          <p:nvSpPr>
            <p:cNvPr id="1667" name="Google Shape;1667;p59"/>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668" name="Google Shape;1668;p59"/>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69" name="Google Shape;1669;p59"/>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60"/>
          <p:cNvSpPr txBox="1"/>
          <p:nvPr>
            <p:ph type="title"/>
          </p:nvPr>
        </p:nvSpPr>
        <p:spPr>
          <a:xfrm>
            <a:off x="352900" y="598200"/>
            <a:ext cx="8600100" cy="110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Take a closer look at sentiment detection:</a:t>
            </a:r>
            <a:endParaRPr/>
          </a:p>
        </p:txBody>
      </p:sp>
      <p:sp>
        <p:nvSpPr>
          <p:cNvPr id="1675" name="Google Shape;1675;p6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76" name="Google Shape;1676;p60"/>
          <p:cNvGraphicFramePr/>
          <p:nvPr/>
        </p:nvGraphicFramePr>
        <p:xfrm>
          <a:off x="856500" y="1521131"/>
          <a:ext cx="3000000" cy="3000000"/>
        </p:xfrm>
        <a:graphic>
          <a:graphicData uri="http://schemas.openxmlformats.org/drawingml/2006/table">
            <a:tbl>
              <a:tblPr>
                <a:noFill/>
                <a:tableStyleId>{6CC9590F-3CF2-46A0-B900-504393239070}</a:tableStyleId>
              </a:tblPr>
              <a:tblGrid>
                <a:gridCol w="5055825"/>
                <a:gridCol w="1242075"/>
                <a:gridCol w="1075475"/>
              </a:tblGrid>
              <a:tr h="501025">
                <a:tc>
                  <a:txBody>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Review Text</a:t>
                      </a:r>
                      <a:endParaRPr b="1" sz="10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b="1" lang="en" sz="1000">
                          <a:solidFill>
                            <a:schemeClr val="accent6"/>
                          </a:solidFill>
                          <a:latin typeface="Montserrat"/>
                          <a:ea typeface="Montserrat"/>
                          <a:cs typeface="Montserrat"/>
                          <a:sym typeface="Montserrat"/>
                        </a:rPr>
                        <a:t>Amazon Comprehend</a:t>
                      </a:r>
                      <a:endParaRPr b="1" sz="1000">
                        <a:solidFill>
                          <a:schemeClr val="accent6"/>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ctr">
                        <a:spcBef>
                          <a:spcPts val="0"/>
                        </a:spcBef>
                        <a:spcAft>
                          <a:spcPts val="0"/>
                        </a:spcAft>
                        <a:buNone/>
                      </a:pPr>
                      <a:r>
                        <a:rPr b="1" lang="en" sz="1000">
                          <a:solidFill>
                            <a:schemeClr val="accent6"/>
                          </a:solidFill>
                          <a:latin typeface="Montserrat"/>
                          <a:ea typeface="Montserrat"/>
                          <a:cs typeface="Montserrat"/>
                          <a:sym typeface="Montserrat"/>
                        </a:rPr>
                        <a:t>TextBlob</a:t>
                      </a:r>
                      <a:endParaRPr b="1" sz="1000">
                        <a:solidFill>
                          <a:schemeClr val="accent6"/>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r h="458150">
                <a:tc>
                  <a:txBody>
                    <a:bodyPr/>
                    <a:lstStyle/>
                    <a:p>
                      <a:pPr indent="0" lvl="0" marL="0" rtl="0" algn="l">
                        <a:spcBef>
                          <a:spcPts val="0"/>
                        </a:spcBef>
                        <a:spcAft>
                          <a:spcPts val="0"/>
                        </a:spcAft>
                        <a:buNone/>
                      </a:pPr>
                      <a:r>
                        <a:rPr lang="en" sz="1000">
                          <a:solidFill>
                            <a:srgbClr val="FFFFFF"/>
                          </a:solidFill>
                          <a:latin typeface="Montserrat Light"/>
                          <a:ea typeface="Montserrat Light"/>
                          <a:cs typeface="Montserrat Light"/>
                          <a:sym typeface="Montserrat Light"/>
                        </a:rPr>
                        <a:t>Love my refrigerator! ! Keeps everything  cold..will recommend!</a:t>
                      </a:r>
                      <a:endParaRPr sz="1000">
                        <a:solidFill>
                          <a:srgbClr val="FFFFFF"/>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Positive</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Neutral</a:t>
                      </a:r>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r h="501025">
                <a:tc>
                  <a:txBody>
                    <a:bodyPr/>
                    <a:lstStyle/>
                    <a:p>
                      <a:pPr indent="0" lvl="0" marL="0" rtl="0" algn="l">
                        <a:spcBef>
                          <a:spcPts val="0"/>
                        </a:spcBef>
                        <a:spcAft>
                          <a:spcPts val="0"/>
                        </a:spcAft>
                        <a:buNone/>
                      </a:pPr>
                      <a:r>
                        <a:rPr lang="en" sz="1000">
                          <a:solidFill>
                            <a:srgbClr val="FFFFFF"/>
                          </a:solidFill>
                          <a:latin typeface="Montserrat Light"/>
                          <a:ea typeface="Montserrat Light"/>
                          <a:cs typeface="Montserrat Light"/>
                          <a:sym typeface="Montserrat Light"/>
                        </a:rPr>
                        <a:t>AS advertised</a:t>
                      </a:r>
                      <a:endParaRPr sz="1000">
                        <a:solidFill>
                          <a:srgbClr val="FFFFFF"/>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Positive</a:t>
                      </a:r>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Neutral</a:t>
                      </a:r>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r h="501025">
                <a:tc>
                  <a:txBody>
                    <a:bodyPr/>
                    <a:lstStyle/>
                    <a:p>
                      <a:pPr indent="0" lvl="0" marL="0" rtl="0" algn="l">
                        <a:spcBef>
                          <a:spcPts val="0"/>
                        </a:spcBef>
                        <a:spcAft>
                          <a:spcPts val="0"/>
                        </a:spcAft>
                        <a:buNone/>
                      </a:pPr>
                      <a:r>
                        <a:rPr lang="en" sz="1000">
                          <a:solidFill>
                            <a:srgbClr val="FFFFFF"/>
                          </a:solidFill>
                          <a:latin typeface="Montserrat Light"/>
                          <a:ea typeface="Montserrat Light"/>
                          <a:cs typeface="Montserrat Light"/>
                          <a:sym typeface="Montserrat Light"/>
                        </a:rPr>
                        <a:t>It's not worth 22 dollars, I've heard it became of some value just not that high.</a:t>
                      </a:r>
                      <a:endParaRPr sz="1000">
                        <a:solidFill>
                          <a:srgbClr val="FFFFFF"/>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Negative</a:t>
                      </a:r>
                      <a:endParaRPr sz="1000">
                        <a:solidFill>
                          <a:schemeClr val="accent6"/>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Neutral</a:t>
                      </a:r>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r h="501025">
                <a:tc>
                  <a:txBody>
                    <a:bodyPr/>
                    <a:lstStyle/>
                    <a:p>
                      <a:pPr indent="0" lvl="0" marL="0" rtl="0" algn="l">
                        <a:spcBef>
                          <a:spcPts val="0"/>
                        </a:spcBef>
                        <a:spcAft>
                          <a:spcPts val="0"/>
                        </a:spcAft>
                        <a:buNone/>
                      </a:pPr>
                      <a:r>
                        <a:rPr lang="en" sz="1000">
                          <a:solidFill>
                            <a:srgbClr val="FFFFFF"/>
                          </a:solidFill>
                          <a:latin typeface="Montserrat Light"/>
                          <a:ea typeface="Montserrat Light"/>
                          <a:cs typeface="Montserrat Light"/>
                          <a:sym typeface="Montserrat Light"/>
                        </a:rPr>
                        <a:t>Did the job but didn't match the original gray wheels.</a:t>
                      </a:r>
                      <a:endParaRPr sz="1000">
                        <a:solidFill>
                          <a:srgbClr val="FFFFFF"/>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Mixed</a:t>
                      </a:r>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Positive</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r h="501025">
                <a:tc>
                  <a:txBody>
                    <a:bodyPr/>
                    <a:lstStyle/>
                    <a:p>
                      <a:pPr indent="0" lvl="0" marL="0" rtl="0" algn="l">
                        <a:spcBef>
                          <a:spcPts val="0"/>
                        </a:spcBef>
                        <a:spcAft>
                          <a:spcPts val="0"/>
                        </a:spcAft>
                        <a:buNone/>
                      </a:pPr>
                      <a:r>
                        <a:rPr lang="en" sz="1000">
                          <a:solidFill>
                            <a:srgbClr val="FFFFFF"/>
                          </a:solidFill>
                          <a:latin typeface="Montserrat Light"/>
                          <a:ea typeface="Montserrat Light"/>
                          <a:cs typeface="Montserrat Light"/>
                          <a:sym typeface="Montserrat Light"/>
                        </a:rPr>
                        <a:t>Cheap knock-off. Don’t waste your time</a:t>
                      </a:r>
                      <a:endParaRPr sz="1000">
                        <a:solidFill>
                          <a:srgbClr val="FFFFFF"/>
                        </a:solidFill>
                        <a:latin typeface="Montserrat Light"/>
                        <a:ea typeface="Montserrat Light"/>
                        <a:cs typeface="Montserrat Light"/>
                        <a:sym typeface="Montserrat Ligh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Negative</a:t>
                      </a:r>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c>
                  <a:txBody>
                    <a:bodyPr/>
                    <a:lstStyle/>
                    <a:p>
                      <a:pPr indent="0" lvl="0" marL="0" rtl="0" algn="r">
                        <a:spcBef>
                          <a:spcPts val="0"/>
                        </a:spcBef>
                        <a:spcAft>
                          <a:spcPts val="0"/>
                        </a:spcAft>
                        <a:buNone/>
                      </a:pPr>
                      <a:r>
                        <a:rPr lang="en" sz="1000">
                          <a:solidFill>
                            <a:schemeClr val="accent6"/>
                          </a:solidFill>
                          <a:latin typeface="Montserrat Light"/>
                          <a:ea typeface="Montserrat Light"/>
                          <a:cs typeface="Montserrat Light"/>
                          <a:sym typeface="Montserrat Light"/>
                        </a:rPr>
                        <a:t>Positive</a:t>
                      </a:r>
                      <a:endParaRPr b="1" sz="1200">
                        <a:solidFill>
                          <a:schemeClr val="lt1"/>
                        </a:solidFill>
                        <a:latin typeface="Montserrat"/>
                        <a:ea typeface="Montserrat"/>
                        <a:cs typeface="Montserrat"/>
                        <a:sym typeface="Montserrat"/>
                      </a:endParaRPr>
                    </a:p>
                  </a:txBody>
                  <a:tcPr marT="68575" marB="6857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A7C1FF">
                        <a:alpha val="31279"/>
                      </a:srgbClr>
                    </a:solidFill>
                  </a:tcPr>
                </a:tc>
              </a:tr>
            </a:tbl>
          </a:graphicData>
        </a:graphic>
      </p:graphicFrame>
      <p:grpSp>
        <p:nvGrpSpPr>
          <p:cNvPr id="1677" name="Google Shape;1677;p60"/>
          <p:cNvGrpSpPr/>
          <p:nvPr/>
        </p:nvGrpSpPr>
        <p:grpSpPr>
          <a:xfrm>
            <a:off x="6304075" y="40759"/>
            <a:ext cx="413953" cy="396472"/>
            <a:chOff x="1083025" y="1878822"/>
            <a:chExt cx="1834900" cy="710396"/>
          </a:xfrm>
        </p:grpSpPr>
        <p:sp>
          <p:nvSpPr>
            <p:cNvPr id="1678" name="Google Shape;1678;p60"/>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679" name="Google Shape;1679;p6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80" name="Google Shape;1680;p6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60"/>
          <p:cNvGrpSpPr/>
          <p:nvPr/>
        </p:nvGrpSpPr>
        <p:grpSpPr>
          <a:xfrm>
            <a:off x="6689527" y="40759"/>
            <a:ext cx="413953" cy="396472"/>
            <a:chOff x="1083025" y="1878822"/>
            <a:chExt cx="1834900" cy="710396"/>
          </a:xfrm>
        </p:grpSpPr>
        <p:sp>
          <p:nvSpPr>
            <p:cNvPr id="1682" name="Google Shape;1682;p60"/>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683" name="Google Shape;1683;p6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84" name="Google Shape;1684;p6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60"/>
          <p:cNvGrpSpPr/>
          <p:nvPr/>
        </p:nvGrpSpPr>
        <p:grpSpPr>
          <a:xfrm>
            <a:off x="7075633" y="40369"/>
            <a:ext cx="413953" cy="396466"/>
            <a:chOff x="1083025" y="1878833"/>
            <a:chExt cx="1834900" cy="710385"/>
          </a:xfrm>
        </p:grpSpPr>
        <p:sp>
          <p:nvSpPr>
            <p:cNvPr id="1686" name="Google Shape;1686;p60"/>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687" name="Google Shape;1687;p6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88" name="Google Shape;1688;p6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60"/>
          <p:cNvGrpSpPr/>
          <p:nvPr/>
        </p:nvGrpSpPr>
        <p:grpSpPr>
          <a:xfrm>
            <a:off x="7462059" y="40355"/>
            <a:ext cx="413953" cy="396474"/>
            <a:chOff x="1083025" y="1878819"/>
            <a:chExt cx="1834900" cy="710399"/>
          </a:xfrm>
        </p:grpSpPr>
        <p:sp>
          <p:nvSpPr>
            <p:cNvPr id="1690" name="Google Shape;1690;p60"/>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691" name="Google Shape;1691;p6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92" name="Google Shape;1692;p6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60"/>
          <p:cNvGrpSpPr/>
          <p:nvPr/>
        </p:nvGrpSpPr>
        <p:grpSpPr>
          <a:xfrm>
            <a:off x="7847198" y="40369"/>
            <a:ext cx="413953" cy="396466"/>
            <a:chOff x="1083025" y="1878833"/>
            <a:chExt cx="1834900" cy="710385"/>
          </a:xfrm>
        </p:grpSpPr>
        <p:sp>
          <p:nvSpPr>
            <p:cNvPr id="1694" name="Google Shape;1694;p60"/>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695" name="Google Shape;1695;p6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96" name="Google Shape;1696;p6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60"/>
          <p:cNvGrpSpPr/>
          <p:nvPr/>
        </p:nvGrpSpPr>
        <p:grpSpPr>
          <a:xfrm>
            <a:off x="8233624" y="40350"/>
            <a:ext cx="413953" cy="396479"/>
            <a:chOff x="1083025" y="1878811"/>
            <a:chExt cx="1834900" cy="710408"/>
          </a:xfrm>
        </p:grpSpPr>
        <p:sp>
          <p:nvSpPr>
            <p:cNvPr id="1698" name="Google Shape;1698;p60"/>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699" name="Google Shape;1699;p6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00" name="Google Shape;1700;p6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60"/>
          <p:cNvGrpSpPr/>
          <p:nvPr/>
        </p:nvGrpSpPr>
        <p:grpSpPr>
          <a:xfrm>
            <a:off x="8618771" y="40592"/>
            <a:ext cx="413953" cy="396474"/>
            <a:chOff x="1083025" y="1878819"/>
            <a:chExt cx="1834900" cy="710399"/>
          </a:xfrm>
        </p:grpSpPr>
        <p:sp>
          <p:nvSpPr>
            <p:cNvPr id="1702" name="Google Shape;1702;p60"/>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703" name="Google Shape;1703;p6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04" name="Google Shape;1704;p6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Google Shape;1709;p61"/>
          <p:cNvSpPr txBox="1"/>
          <p:nvPr>
            <p:ph type="title"/>
          </p:nvPr>
        </p:nvSpPr>
        <p:spPr>
          <a:xfrm>
            <a:off x="641100" y="342000"/>
            <a:ext cx="6766500" cy="15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Comparison </a:t>
            </a:r>
            <a:r>
              <a:rPr lang="en">
                <a:solidFill>
                  <a:schemeClr val="accent6"/>
                </a:solidFill>
              </a:rPr>
              <a:t>Summary</a:t>
            </a:r>
            <a:endParaRPr>
              <a:solidFill>
                <a:schemeClr val="accent6"/>
              </a:solidFill>
            </a:endParaRPr>
          </a:p>
        </p:txBody>
      </p:sp>
      <p:sp>
        <p:nvSpPr>
          <p:cNvPr id="1710" name="Google Shape;1710;p61"/>
          <p:cNvSpPr txBox="1"/>
          <p:nvPr>
            <p:ph idx="1" type="body"/>
          </p:nvPr>
        </p:nvSpPr>
        <p:spPr>
          <a:xfrm>
            <a:off x="353550" y="2134025"/>
            <a:ext cx="8436900" cy="244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a:t>Amazon Comprehend has a better sentiment detection accuracy </a:t>
            </a:r>
            <a:endParaRPr/>
          </a:p>
          <a:p>
            <a:pPr indent="0" lvl="0" marL="457200" rtl="0" algn="l">
              <a:spcBef>
                <a:spcPts val="600"/>
              </a:spcBef>
              <a:spcAft>
                <a:spcPts val="0"/>
              </a:spcAft>
              <a:buNone/>
            </a:pPr>
            <a:r>
              <a:rPr lang="en">
                <a:solidFill>
                  <a:schemeClr val="accent6"/>
                </a:solidFill>
              </a:rPr>
              <a:t>Possible reason:</a:t>
            </a:r>
            <a:r>
              <a:rPr lang="en"/>
              <a:t> </a:t>
            </a:r>
            <a:endParaRPr/>
          </a:p>
          <a:p>
            <a:pPr indent="-292100" lvl="0" marL="457200" rtl="0" algn="l">
              <a:spcBef>
                <a:spcPts val="600"/>
              </a:spcBef>
              <a:spcAft>
                <a:spcPts val="0"/>
              </a:spcAft>
              <a:buSzPts val="1000"/>
              <a:buAutoNum type="arabicPeriod"/>
            </a:pPr>
            <a:r>
              <a:rPr lang="en" sz="1000"/>
              <a:t>It’s based on Machine Learning while TextBlob(PatternAnalyzer) is based on dictionary)</a:t>
            </a:r>
            <a:endParaRPr sz="1000"/>
          </a:p>
          <a:p>
            <a:pPr indent="-292100" lvl="0" marL="457200" rtl="0" algn="l">
              <a:spcBef>
                <a:spcPts val="0"/>
              </a:spcBef>
              <a:spcAft>
                <a:spcPts val="0"/>
              </a:spcAft>
              <a:buSzPts val="1000"/>
              <a:buAutoNum type="arabicPeriod"/>
            </a:pPr>
            <a:r>
              <a:rPr lang="en" sz="1000"/>
              <a:t>Amazon comprehend has a custom set of entities or text classification models that are tailored uniquely to text data</a:t>
            </a:r>
            <a:endParaRPr sz="1000"/>
          </a:p>
          <a:p>
            <a:pPr indent="0" lvl="0" marL="914400" rtl="0" algn="l">
              <a:spcBef>
                <a:spcPts val="600"/>
              </a:spcBef>
              <a:spcAft>
                <a:spcPts val="0"/>
              </a:spcAft>
              <a:buNone/>
            </a:pPr>
            <a:r>
              <a:t/>
            </a:r>
            <a:endParaRPr sz="1000"/>
          </a:p>
          <a:p>
            <a:pPr indent="-330200" lvl="0" marL="457200" rtl="0" algn="l">
              <a:spcBef>
                <a:spcPts val="600"/>
              </a:spcBef>
              <a:spcAft>
                <a:spcPts val="0"/>
              </a:spcAft>
              <a:buSzPts val="1600"/>
              <a:buChar char="╺"/>
            </a:pPr>
            <a:r>
              <a:rPr lang="en"/>
              <a:t>Amazon Comprehend has the level “Mixed”, which better classifies reviews</a:t>
            </a:r>
            <a:endParaRPr/>
          </a:p>
          <a:p>
            <a:pPr indent="0" lvl="0" marL="457200" rtl="0" algn="l">
              <a:spcBef>
                <a:spcPts val="600"/>
              </a:spcBef>
              <a:spcAft>
                <a:spcPts val="0"/>
              </a:spcAft>
              <a:buNone/>
            </a:pPr>
            <a:r>
              <a:t/>
            </a:r>
            <a:endParaRPr/>
          </a:p>
          <a:p>
            <a:pPr indent="-330200" lvl="0" marL="457200" rtl="0" algn="l">
              <a:spcBef>
                <a:spcPts val="600"/>
              </a:spcBef>
              <a:spcAft>
                <a:spcPts val="0"/>
              </a:spcAft>
              <a:buSzPts val="1600"/>
              <a:buChar char="╺"/>
            </a:pPr>
            <a:r>
              <a:rPr lang="en"/>
              <a:t>TextBlob is </a:t>
            </a:r>
            <a:r>
              <a:rPr b="1" lang="en">
                <a:latin typeface="Montserrat"/>
                <a:ea typeface="Montserrat"/>
                <a:cs typeface="Montserrat"/>
                <a:sym typeface="Montserrat"/>
              </a:rPr>
              <a:t>free</a:t>
            </a:r>
            <a:endParaRPr b="1">
              <a:latin typeface="Montserrat"/>
              <a:ea typeface="Montserrat"/>
              <a:cs typeface="Montserrat"/>
              <a:sym typeface="Montserrat"/>
            </a:endParaRPr>
          </a:p>
        </p:txBody>
      </p:sp>
      <p:sp>
        <p:nvSpPr>
          <p:cNvPr id="1711" name="Google Shape;1711;p6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712" name="Google Shape;1712;p61"/>
          <p:cNvGrpSpPr/>
          <p:nvPr/>
        </p:nvGrpSpPr>
        <p:grpSpPr>
          <a:xfrm>
            <a:off x="6304075" y="40759"/>
            <a:ext cx="413953" cy="396472"/>
            <a:chOff x="1083025" y="1878822"/>
            <a:chExt cx="1834900" cy="710396"/>
          </a:xfrm>
        </p:grpSpPr>
        <p:sp>
          <p:nvSpPr>
            <p:cNvPr id="1713" name="Google Shape;1713;p61"/>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714" name="Google Shape;1714;p6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15" name="Google Shape;1715;p6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61"/>
          <p:cNvGrpSpPr/>
          <p:nvPr/>
        </p:nvGrpSpPr>
        <p:grpSpPr>
          <a:xfrm>
            <a:off x="6689527" y="40759"/>
            <a:ext cx="413953" cy="396472"/>
            <a:chOff x="1083025" y="1878822"/>
            <a:chExt cx="1834900" cy="710396"/>
          </a:xfrm>
        </p:grpSpPr>
        <p:sp>
          <p:nvSpPr>
            <p:cNvPr id="1717" name="Google Shape;1717;p61"/>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718" name="Google Shape;1718;p6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19" name="Google Shape;1719;p6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61"/>
          <p:cNvGrpSpPr/>
          <p:nvPr/>
        </p:nvGrpSpPr>
        <p:grpSpPr>
          <a:xfrm>
            <a:off x="7075633" y="40369"/>
            <a:ext cx="413953" cy="396466"/>
            <a:chOff x="1083025" y="1878833"/>
            <a:chExt cx="1834900" cy="710385"/>
          </a:xfrm>
        </p:grpSpPr>
        <p:sp>
          <p:nvSpPr>
            <p:cNvPr id="1721" name="Google Shape;1721;p61"/>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722" name="Google Shape;1722;p6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23" name="Google Shape;1723;p6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61"/>
          <p:cNvGrpSpPr/>
          <p:nvPr/>
        </p:nvGrpSpPr>
        <p:grpSpPr>
          <a:xfrm>
            <a:off x="7462059" y="40355"/>
            <a:ext cx="413953" cy="396474"/>
            <a:chOff x="1083025" y="1878819"/>
            <a:chExt cx="1834900" cy="710399"/>
          </a:xfrm>
        </p:grpSpPr>
        <p:sp>
          <p:nvSpPr>
            <p:cNvPr id="1725" name="Google Shape;1725;p61"/>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726" name="Google Shape;1726;p6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27" name="Google Shape;1727;p6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61"/>
          <p:cNvGrpSpPr/>
          <p:nvPr/>
        </p:nvGrpSpPr>
        <p:grpSpPr>
          <a:xfrm>
            <a:off x="7847198" y="40369"/>
            <a:ext cx="413953" cy="396466"/>
            <a:chOff x="1083025" y="1878833"/>
            <a:chExt cx="1834900" cy="710385"/>
          </a:xfrm>
        </p:grpSpPr>
        <p:sp>
          <p:nvSpPr>
            <p:cNvPr id="1729" name="Google Shape;1729;p61"/>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730" name="Google Shape;1730;p6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31" name="Google Shape;1731;p6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61"/>
          <p:cNvGrpSpPr/>
          <p:nvPr/>
        </p:nvGrpSpPr>
        <p:grpSpPr>
          <a:xfrm>
            <a:off x="8233624" y="40350"/>
            <a:ext cx="413953" cy="396479"/>
            <a:chOff x="1083025" y="1878811"/>
            <a:chExt cx="1834900" cy="710408"/>
          </a:xfrm>
        </p:grpSpPr>
        <p:sp>
          <p:nvSpPr>
            <p:cNvPr id="1733" name="Google Shape;1733;p61"/>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734" name="Google Shape;1734;p6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35" name="Google Shape;1735;p6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61"/>
          <p:cNvGrpSpPr/>
          <p:nvPr/>
        </p:nvGrpSpPr>
        <p:grpSpPr>
          <a:xfrm>
            <a:off x="8618771" y="40592"/>
            <a:ext cx="413953" cy="396474"/>
            <a:chOff x="1083025" y="1878819"/>
            <a:chExt cx="1834900" cy="710399"/>
          </a:xfrm>
        </p:grpSpPr>
        <p:sp>
          <p:nvSpPr>
            <p:cNvPr id="1737" name="Google Shape;1737;p61"/>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738" name="Google Shape;1738;p6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39" name="Google Shape;1739;p6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3" name="Shape 1743"/>
        <p:cNvGrpSpPr/>
        <p:nvPr/>
      </p:nvGrpSpPr>
      <p:grpSpPr>
        <a:xfrm>
          <a:off x="0" y="0"/>
          <a:ext cx="0" cy="0"/>
          <a:chOff x="0" y="0"/>
          <a:chExt cx="0" cy="0"/>
        </a:xfrm>
      </p:grpSpPr>
      <p:sp>
        <p:nvSpPr>
          <p:cNvPr id="1744" name="Google Shape;1744;p62"/>
          <p:cNvSpPr txBox="1"/>
          <p:nvPr>
            <p:ph type="title"/>
          </p:nvPr>
        </p:nvSpPr>
        <p:spPr>
          <a:xfrm>
            <a:off x="641100" y="342000"/>
            <a:ext cx="6766500" cy="15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Next</a:t>
            </a:r>
            <a:r>
              <a:rPr lang="en"/>
              <a:t> </a:t>
            </a:r>
            <a:r>
              <a:rPr lang="en">
                <a:solidFill>
                  <a:schemeClr val="accent6"/>
                </a:solidFill>
              </a:rPr>
              <a:t>Steps</a:t>
            </a:r>
            <a:endParaRPr>
              <a:solidFill>
                <a:schemeClr val="accent6"/>
              </a:solidFill>
            </a:endParaRPr>
          </a:p>
        </p:txBody>
      </p:sp>
      <p:sp>
        <p:nvSpPr>
          <p:cNvPr id="1745" name="Google Shape;1745;p62"/>
          <p:cNvSpPr txBox="1"/>
          <p:nvPr>
            <p:ph idx="1" type="body"/>
          </p:nvPr>
        </p:nvSpPr>
        <p:spPr>
          <a:xfrm>
            <a:off x="353550" y="2134025"/>
            <a:ext cx="8653500" cy="244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a:t>Current Constraints:</a:t>
            </a:r>
            <a:endParaRPr/>
          </a:p>
          <a:p>
            <a:pPr indent="-330200" lvl="1" marL="914400" rtl="0" algn="l">
              <a:spcBef>
                <a:spcPts val="0"/>
              </a:spcBef>
              <a:spcAft>
                <a:spcPts val="0"/>
              </a:spcAft>
              <a:buSzPts val="1600"/>
              <a:buChar char="-"/>
            </a:pPr>
            <a:r>
              <a:rPr lang="en"/>
              <a:t>AWS Educate only supports t2.medium for Jupyter Notebook instances</a:t>
            </a:r>
            <a:endParaRPr/>
          </a:p>
          <a:p>
            <a:pPr indent="-330200" lvl="1" marL="914400" rtl="0" algn="l">
              <a:spcBef>
                <a:spcPts val="0"/>
              </a:spcBef>
              <a:spcAft>
                <a:spcPts val="0"/>
              </a:spcAft>
              <a:buSzPts val="1600"/>
              <a:buChar char="-"/>
            </a:pPr>
            <a:r>
              <a:rPr lang="en"/>
              <a:t>AWS Comprehend costs about $6 per 10000 reviews</a:t>
            </a:r>
            <a:endParaRPr/>
          </a:p>
          <a:p>
            <a:pPr indent="-330200" lvl="0" marL="457200" rtl="0" algn="l">
              <a:spcBef>
                <a:spcPts val="0"/>
              </a:spcBef>
              <a:spcAft>
                <a:spcPts val="0"/>
              </a:spcAft>
              <a:buSzPts val="1600"/>
              <a:buChar char="╺"/>
            </a:pPr>
            <a:r>
              <a:rPr lang="en"/>
              <a:t>Future Directions:</a:t>
            </a:r>
            <a:endParaRPr/>
          </a:p>
          <a:p>
            <a:pPr indent="-330200" lvl="1" marL="914400" rtl="0" algn="l">
              <a:spcBef>
                <a:spcPts val="0"/>
              </a:spcBef>
              <a:spcAft>
                <a:spcPts val="0"/>
              </a:spcAft>
              <a:buSzPts val="1600"/>
              <a:buChar char="-"/>
            </a:pPr>
            <a:r>
              <a:rPr lang="en"/>
              <a:t>Analyze multilingual datasets</a:t>
            </a:r>
            <a:endParaRPr/>
          </a:p>
          <a:p>
            <a:pPr indent="-330200" lvl="1" marL="914400" rtl="0" algn="l">
              <a:spcBef>
                <a:spcPts val="0"/>
              </a:spcBef>
              <a:spcAft>
                <a:spcPts val="0"/>
              </a:spcAft>
              <a:buSzPts val="1600"/>
              <a:buChar char="-"/>
            </a:pPr>
            <a:r>
              <a:rPr lang="en"/>
              <a:t>Analyze all 46 US datasets</a:t>
            </a:r>
            <a:endParaRPr/>
          </a:p>
          <a:p>
            <a:pPr indent="-330200" lvl="1" marL="914400" rtl="0" algn="l">
              <a:spcBef>
                <a:spcPts val="0"/>
              </a:spcBef>
              <a:spcAft>
                <a:spcPts val="0"/>
              </a:spcAft>
              <a:buSzPts val="1600"/>
              <a:buChar char="-"/>
            </a:pPr>
            <a:r>
              <a:rPr lang="en"/>
              <a:t>Track customer review patterns across categories for better segmentation</a:t>
            </a:r>
            <a:endParaRPr/>
          </a:p>
          <a:p>
            <a:pPr indent="-330200" lvl="1" marL="914400" rtl="0" algn="l">
              <a:spcBef>
                <a:spcPts val="0"/>
              </a:spcBef>
              <a:spcAft>
                <a:spcPts val="0"/>
              </a:spcAft>
              <a:buSzPts val="1600"/>
              <a:buChar char="-"/>
            </a:pPr>
            <a:r>
              <a:rPr lang="en"/>
              <a:t>Analyse whether review patterns differs by barriers (e.g. platform, region, etc.)</a:t>
            </a:r>
            <a:endParaRPr/>
          </a:p>
          <a:p>
            <a:pPr indent="-330200" lvl="1" marL="914400" rtl="0" algn="l">
              <a:spcBef>
                <a:spcPts val="0"/>
              </a:spcBef>
              <a:spcAft>
                <a:spcPts val="0"/>
              </a:spcAft>
              <a:buSzPts val="1600"/>
              <a:buChar char="-"/>
            </a:pPr>
            <a:r>
              <a:rPr lang="en"/>
              <a:t>Analyse whether review patterns have shifted over time </a:t>
            </a:r>
            <a:endParaRPr/>
          </a:p>
        </p:txBody>
      </p:sp>
      <p:sp>
        <p:nvSpPr>
          <p:cNvPr id="1746" name="Google Shape;1746;p6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pic>
        <p:nvPicPr>
          <p:cNvPr id="1751" name="Google Shape;1751;p63"/>
          <p:cNvPicPr preferRelativeResize="0"/>
          <p:nvPr/>
        </p:nvPicPr>
        <p:blipFill rotWithShape="1">
          <a:blip r:embed="rId3">
            <a:alphaModFix/>
          </a:blip>
          <a:srcRect b="10000" l="0" r="0" t="10000"/>
          <a:stretch/>
        </p:blipFill>
        <p:spPr>
          <a:xfrm flipH="1">
            <a:off x="0" y="2"/>
            <a:ext cx="9144000" cy="5143500"/>
          </a:xfrm>
          <a:prstGeom prst="rect">
            <a:avLst/>
          </a:prstGeom>
          <a:noFill/>
          <a:ln>
            <a:noFill/>
          </a:ln>
          <a:effectLst>
            <a:outerShdw blurRad="57150" rotWithShape="0" algn="bl" dir="5400000" dist="19050">
              <a:srgbClr val="000000">
                <a:alpha val="50000"/>
              </a:srgbClr>
            </a:outerShdw>
          </a:effectLst>
        </p:spPr>
      </p:pic>
      <p:sp>
        <p:nvSpPr>
          <p:cNvPr id="1752" name="Google Shape;1752;p63"/>
          <p:cNvSpPr txBox="1"/>
          <p:nvPr>
            <p:ph idx="4294967295" type="ctrTitle"/>
          </p:nvPr>
        </p:nvSpPr>
        <p:spPr>
          <a:xfrm>
            <a:off x="1188725" y="1911525"/>
            <a:ext cx="5587800" cy="94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solidFill>
                  <a:schemeClr val="accent6"/>
                </a:solidFill>
              </a:rPr>
              <a:t>Thank You</a:t>
            </a:r>
            <a:endParaRPr sz="7200">
              <a:solidFill>
                <a:schemeClr val="accent6"/>
              </a:solidFill>
            </a:endParaRPr>
          </a:p>
        </p:txBody>
      </p:sp>
      <p:sp>
        <p:nvSpPr>
          <p:cNvPr id="1753" name="Google Shape;1753;p63"/>
          <p:cNvSpPr txBox="1"/>
          <p:nvPr>
            <p:ph idx="4294967295" type="subTitle"/>
          </p:nvPr>
        </p:nvSpPr>
        <p:spPr>
          <a:xfrm>
            <a:off x="1188725" y="2940725"/>
            <a:ext cx="5587800" cy="11253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800">
                <a:latin typeface="Montserrat"/>
                <a:ea typeface="Montserrat"/>
                <a:cs typeface="Montserrat"/>
                <a:sym typeface="Montserrat"/>
              </a:rPr>
              <a:t>Q&amp;A</a:t>
            </a:r>
            <a:endParaRPr b="1" sz="1800">
              <a:latin typeface="Montserrat"/>
              <a:ea typeface="Montserrat"/>
              <a:cs typeface="Montserrat"/>
              <a:sym typeface="Montserrat"/>
            </a:endParaRPr>
          </a:p>
        </p:txBody>
      </p:sp>
      <p:sp>
        <p:nvSpPr>
          <p:cNvPr id="1754" name="Google Shape;1754;p6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55" name="Google Shape;1755;p63"/>
          <p:cNvPicPr preferRelativeResize="0"/>
          <p:nvPr/>
        </p:nvPicPr>
        <p:blipFill>
          <a:blip r:embed="rId4">
            <a:alphaModFix/>
          </a:blip>
          <a:stretch>
            <a:fillRect/>
          </a:stretch>
        </p:blipFill>
        <p:spPr>
          <a:xfrm>
            <a:off x="8258475" y="4720200"/>
            <a:ext cx="400624" cy="300475"/>
          </a:xfrm>
          <a:prstGeom prst="rect">
            <a:avLst/>
          </a:prstGeom>
          <a:noFill/>
          <a:ln>
            <a:noFill/>
          </a:ln>
        </p:spPr>
      </p:pic>
      <p:pic>
        <p:nvPicPr>
          <p:cNvPr id="1756" name="Google Shape;1756;p63"/>
          <p:cNvPicPr preferRelativeResize="0"/>
          <p:nvPr/>
        </p:nvPicPr>
        <p:blipFill>
          <a:blip r:embed="rId5">
            <a:alphaModFix/>
          </a:blip>
          <a:stretch>
            <a:fillRect/>
          </a:stretch>
        </p:blipFill>
        <p:spPr>
          <a:xfrm>
            <a:off x="7346073" y="4720200"/>
            <a:ext cx="819477" cy="30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0"/>
          <p:cNvSpPr txBox="1"/>
          <p:nvPr>
            <p:ph idx="1" type="body"/>
          </p:nvPr>
        </p:nvSpPr>
        <p:spPr>
          <a:xfrm>
            <a:off x="1188725" y="1231800"/>
            <a:ext cx="7136400" cy="2980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solidFill>
                  <a:schemeClr val="accent6"/>
                </a:solidFill>
              </a:rPr>
              <a:t>Amazon Comprehend</a:t>
            </a:r>
            <a:r>
              <a:rPr lang="en"/>
              <a:t> is a natural language processing (NLP) service that uses machine learning to discover insights from text. </a:t>
            </a:r>
            <a:endParaRPr/>
          </a:p>
        </p:txBody>
      </p:sp>
      <p:sp>
        <p:nvSpPr>
          <p:cNvPr id="165" name="Google Shape;165;p2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6" name="Google Shape;166;p20"/>
          <p:cNvGrpSpPr/>
          <p:nvPr/>
        </p:nvGrpSpPr>
        <p:grpSpPr>
          <a:xfrm>
            <a:off x="6304075" y="40759"/>
            <a:ext cx="413953" cy="396472"/>
            <a:chOff x="1083025" y="1878822"/>
            <a:chExt cx="1834900" cy="710396"/>
          </a:xfrm>
        </p:grpSpPr>
        <p:sp>
          <p:nvSpPr>
            <p:cNvPr id="167" name="Google Shape;167;p20"/>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168" name="Google Shape;168;p20"/>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9" name="Google Shape;169;p20"/>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20"/>
          <p:cNvGrpSpPr/>
          <p:nvPr/>
        </p:nvGrpSpPr>
        <p:grpSpPr>
          <a:xfrm>
            <a:off x="6689527" y="40759"/>
            <a:ext cx="413953" cy="396472"/>
            <a:chOff x="1083025" y="1878822"/>
            <a:chExt cx="1834900" cy="710396"/>
          </a:xfrm>
        </p:grpSpPr>
        <p:sp>
          <p:nvSpPr>
            <p:cNvPr id="171" name="Google Shape;171;p20"/>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172" name="Google Shape;172;p2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3" name="Google Shape;173;p2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20"/>
          <p:cNvGrpSpPr/>
          <p:nvPr/>
        </p:nvGrpSpPr>
        <p:grpSpPr>
          <a:xfrm>
            <a:off x="7075633" y="40369"/>
            <a:ext cx="413953" cy="396466"/>
            <a:chOff x="1083025" y="1878833"/>
            <a:chExt cx="1834900" cy="710385"/>
          </a:xfrm>
        </p:grpSpPr>
        <p:sp>
          <p:nvSpPr>
            <p:cNvPr id="175" name="Google Shape;175;p20"/>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176" name="Google Shape;176;p2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7" name="Google Shape;177;p2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20"/>
          <p:cNvGrpSpPr/>
          <p:nvPr/>
        </p:nvGrpSpPr>
        <p:grpSpPr>
          <a:xfrm>
            <a:off x="7462059" y="40355"/>
            <a:ext cx="413953" cy="396474"/>
            <a:chOff x="1083025" y="1878819"/>
            <a:chExt cx="1834900" cy="710399"/>
          </a:xfrm>
        </p:grpSpPr>
        <p:sp>
          <p:nvSpPr>
            <p:cNvPr id="179" name="Google Shape;179;p20"/>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180" name="Google Shape;180;p2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1" name="Google Shape;181;p2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0"/>
          <p:cNvGrpSpPr/>
          <p:nvPr/>
        </p:nvGrpSpPr>
        <p:grpSpPr>
          <a:xfrm>
            <a:off x="7847198" y="40369"/>
            <a:ext cx="413953" cy="396466"/>
            <a:chOff x="1083025" y="1878833"/>
            <a:chExt cx="1834900" cy="710385"/>
          </a:xfrm>
        </p:grpSpPr>
        <p:sp>
          <p:nvSpPr>
            <p:cNvPr id="183" name="Google Shape;183;p20"/>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184" name="Google Shape;184;p2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5" name="Google Shape;185;p2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8233624" y="40350"/>
            <a:ext cx="413953" cy="396479"/>
            <a:chOff x="1083025" y="1878811"/>
            <a:chExt cx="1834900" cy="710408"/>
          </a:xfrm>
        </p:grpSpPr>
        <p:sp>
          <p:nvSpPr>
            <p:cNvPr id="187" name="Google Shape;187;p20"/>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188" name="Google Shape;188;p2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9" name="Google Shape;189;p2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20"/>
          <p:cNvGrpSpPr/>
          <p:nvPr/>
        </p:nvGrpSpPr>
        <p:grpSpPr>
          <a:xfrm>
            <a:off x="8618771" y="40592"/>
            <a:ext cx="413953" cy="396474"/>
            <a:chOff x="1083025" y="1878819"/>
            <a:chExt cx="1834900" cy="710399"/>
          </a:xfrm>
        </p:grpSpPr>
        <p:sp>
          <p:nvSpPr>
            <p:cNvPr id="191" name="Google Shape;191;p20"/>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192" name="Google Shape;192;p20"/>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3" name="Google Shape;193;p20"/>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21"/>
          <p:cNvPicPr preferRelativeResize="0"/>
          <p:nvPr/>
        </p:nvPicPr>
        <p:blipFill>
          <a:blip r:embed="rId3">
            <a:alphaModFix/>
          </a:blip>
          <a:stretch>
            <a:fillRect/>
          </a:stretch>
        </p:blipFill>
        <p:spPr>
          <a:xfrm>
            <a:off x="1867750" y="614725"/>
            <a:ext cx="5408500" cy="2528250"/>
          </a:xfrm>
          <a:prstGeom prst="rect">
            <a:avLst/>
          </a:prstGeom>
          <a:noFill/>
          <a:ln>
            <a:noFill/>
          </a:ln>
        </p:spPr>
      </p:pic>
      <p:sp>
        <p:nvSpPr>
          <p:cNvPr id="200" name="Google Shape;200;p21"/>
          <p:cNvSpPr txBox="1"/>
          <p:nvPr>
            <p:ph type="title"/>
          </p:nvPr>
        </p:nvSpPr>
        <p:spPr>
          <a:xfrm>
            <a:off x="950250" y="2896525"/>
            <a:ext cx="7243500" cy="15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How does it work:</a:t>
            </a:r>
            <a:endParaRPr sz="2400"/>
          </a:p>
          <a:p>
            <a:pPr indent="0" lvl="0" marL="0" rtl="0" algn="l">
              <a:spcBef>
                <a:spcPts val="0"/>
              </a:spcBef>
              <a:spcAft>
                <a:spcPts val="0"/>
              </a:spcAft>
              <a:buNone/>
            </a:pPr>
            <a:r>
              <a:rPr lang="en" sz="1600"/>
              <a:t>Amazon Comprehend uses a pre-trained model to examine and analyze a document or set of documents to gather insights about it. This model is continuously trained on a large body of text so that there is no need for you to provide training data.</a:t>
            </a:r>
            <a:endParaRPr sz="1600"/>
          </a:p>
        </p:txBody>
      </p:sp>
      <p:grpSp>
        <p:nvGrpSpPr>
          <p:cNvPr id="201" name="Google Shape;201;p21"/>
          <p:cNvGrpSpPr/>
          <p:nvPr/>
        </p:nvGrpSpPr>
        <p:grpSpPr>
          <a:xfrm>
            <a:off x="6304075" y="40759"/>
            <a:ext cx="413953" cy="396472"/>
            <a:chOff x="1083025" y="1878822"/>
            <a:chExt cx="1834900" cy="710396"/>
          </a:xfrm>
        </p:grpSpPr>
        <p:sp>
          <p:nvSpPr>
            <p:cNvPr id="202" name="Google Shape;202;p21"/>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203" name="Google Shape;203;p21"/>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4" name="Google Shape;204;p21"/>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1"/>
          <p:cNvGrpSpPr/>
          <p:nvPr/>
        </p:nvGrpSpPr>
        <p:grpSpPr>
          <a:xfrm>
            <a:off x="6689527" y="40759"/>
            <a:ext cx="413953" cy="396472"/>
            <a:chOff x="1083025" y="1878822"/>
            <a:chExt cx="1834900" cy="710396"/>
          </a:xfrm>
        </p:grpSpPr>
        <p:sp>
          <p:nvSpPr>
            <p:cNvPr id="206" name="Google Shape;206;p21"/>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207" name="Google Shape;207;p2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8" name="Google Shape;208;p2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1"/>
          <p:cNvGrpSpPr/>
          <p:nvPr/>
        </p:nvGrpSpPr>
        <p:grpSpPr>
          <a:xfrm>
            <a:off x="7075633" y="40369"/>
            <a:ext cx="413953" cy="396466"/>
            <a:chOff x="1083025" y="1878833"/>
            <a:chExt cx="1834900" cy="710385"/>
          </a:xfrm>
        </p:grpSpPr>
        <p:sp>
          <p:nvSpPr>
            <p:cNvPr id="210" name="Google Shape;210;p21"/>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211" name="Google Shape;211;p2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2" name="Google Shape;212;p2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7462059" y="40355"/>
            <a:ext cx="413953" cy="396474"/>
            <a:chOff x="1083025" y="1878819"/>
            <a:chExt cx="1834900" cy="710399"/>
          </a:xfrm>
        </p:grpSpPr>
        <p:sp>
          <p:nvSpPr>
            <p:cNvPr id="214" name="Google Shape;214;p21"/>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215" name="Google Shape;215;p2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6" name="Google Shape;216;p2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1"/>
          <p:cNvGrpSpPr/>
          <p:nvPr/>
        </p:nvGrpSpPr>
        <p:grpSpPr>
          <a:xfrm>
            <a:off x="7847198" y="40369"/>
            <a:ext cx="413953" cy="396466"/>
            <a:chOff x="1083025" y="1878833"/>
            <a:chExt cx="1834900" cy="710385"/>
          </a:xfrm>
        </p:grpSpPr>
        <p:sp>
          <p:nvSpPr>
            <p:cNvPr id="218" name="Google Shape;218;p21"/>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219" name="Google Shape;219;p2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0" name="Google Shape;220;p2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21"/>
          <p:cNvGrpSpPr/>
          <p:nvPr/>
        </p:nvGrpSpPr>
        <p:grpSpPr>
          <a:xfrm>
            <a:off x="8233624" y="40350"/>
            <a:ext cx="413953" cy="396479"/>
            <a:chOff x="1083025" y="1878811"/>
            <a:chExt cx="1834900" cy="710408"/>
          </a:xfrm>
        </p:grpSpPr>
        <p:sp>
          <p:nvSpPr>
            <p:cNvPr id="222" name="Google Shape;222;p21"/>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223" name="Google Shape;223;p2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4" name="Google Shape;224;p2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21"/>
          <p:cNvGrpSpPr/>
          <p:nvPr/>
        </p:nvGrpSpPr>
        <p:grpSpPr>
          <a:xfrm>
            <a:off x="8618771" y="40592"/>
            <a:ext cx="413953" cy="396474"/>
            <a:chOff x="1083025" y="1878819"/>
            <a:chExt cx="1834900" cy="710399"/>
          </a:xfrm>
        </p:grpSpPr>
        <p:sp>
          <p:nvSpPr>
            <p:cNvPr id="226" name="Google Shape;226;p21"/>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227" name="Google Shape;227;p21"/>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8" name="Google Shape;228;p21"/>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22"/>
          <p:cNvSpPr txBox="1"/>
          <p:nvPr>
            <p:ph idx="4294967295" type="body"/>
          </p:nvPr>
        </p:nvSpPr>
        <p:spPr>
          <a:xfrm>
            <a:off x="5368725" y="1143675"/>
            <a:ext cx="2739600" cy="1376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100">
                <a:uFill>
                  <a:noFill/>
                </a:uFill>
                <a:latin typeface="Montserrat"/>
                <a:ea typeface="Montserrat"/>
                <a:cs typeface="Montserrat"/>
                <a:sym typeface="Montserrat"/>
                <a:hlinkClick r:id="rId3"/>
              </a:rPr>
              <a:t>Detect the Dominant Language</a:t>
            </a:r>
            <a:endParaRPr b="1" sz="1100">
              <a:latin typeface="Montserrat"/>
              <a:ea typeface="Montserrat"/>
              <a:cs typeface="Montserrat"/>
              <a:sym typeface="Montserrat"/>
            </a:endParaRPr>
          </a:p>
          <a:p>
            <a:pPr indent="0" lvl="0" marL="0" rtl="0" algn="just">
              <a:spcBef>
                <a:spcPts val="600"/>
              </a:spcBef>
              <a:spcAft>
                <a:spcPts val="0"/>
              </a:spcAft>
              <a:buNone/>
            </a:pPr>
            <a:r>
              <a:rPr lang="en" sz="1100"/>
              <a:t>Amazon Comprehend identifies the dominant language in a document. Amazon Comprehend can identify over 100 languages.</a:t>
            </a:r>
            <a:endParaRPr sz="1000"/>
          </a:p>
        </p:txBody>
      </p:sp>
      <p:sp>
        <p:nvSpPr>
          <p:cNvPr id="235" name="Google Shape;235;p22"/>
          <p:cNvSpPr txBox="1"/>
          <p:nvPr>
            <p:ph idx="4294967295" type="body"/>
          </p:nvPr>
        </p:nvSpPr>
        <p:spPr>
          <a:xfrm>
            <a:off x="5368725" y="2810225"/>
            <a:ext cx="2739600" cy="1376100"/>
          </a:xfrm>
          <a:prstGeom prst="rect">
            <a:avLst/>
          </a:prstGeom>
        </p:spPr>
        <p:txBody>
          <a:bodyPr anchorCtr="0" anchor="t" bIns="0" lIns="0" spcFirstLastPara="1" rIns="0" wrap="square" tIns="0">
            <a:noAutofit/>
          </a:bodyPr>
          <a:lstStyle/>
          <a:p>
            <a:pPr indent="0" lvl="0" marL="0" marR="0" rtl="0" algn="just">
              <a:lnSpc>
                <a:spcPct val="115000"/>
              </a:lnSpc>
              <a:spcBef>
                <a:spcPts val="600"/>
              </a:spcBef>
              <a:spcAft>
                <a:spcPts val="0"/>
              </a:spcAft>
              <a:buNone/>
            </a:pPr>
            <a:r>
              <a:rPr b="1" lang="en" sz="1100">
                <a:latin typeface="Montserrat"/>
                <a:ea typeface="Montserrat"/>
                <a:cs typeface="Montserrat"/>
                <a:sym typeface="Montserrat"/>
              </a:rPr>
              <a:t>Sentiment Analysis</a:t>
            </a:r>
            <a:endParaRPr b="1" sz="1100">
              <a:latin typeface="Montserrat"/>
              <a:ea typeface="Montserrat"/>
              <a:cs typeface="Montserrat"/>
              <a:sym typeface="Montserrat"/>
            </a:endParaRPr>
          </a:p>
          <a:p>
            <a:pPr indent="0" lvl="0" marL="0" marR="0" rtl="0" algn="just">
              <a:lnSpc>
                <a:spcPct val="115000"/>
              </a:lnSpc>
              <a:spcBef>
                <a:spcPts val="600"/>
              </a:spcBef>
              <a:spcAft>
                <a:spcPts val="0"/>
              </a:spcAft>
              <a:buNone/>
            </a:pPr>
            <a:r>
              <a:rPr lang="en" sz="1100"/>
              <a:t>Amazon Comprehend determines the emotional sentiment of a document. Sentiment can be positive, neutral, negative, or mixed.</a:t>
            </a:r>
            <a:endParaRPr sz="1000"/>
          </a:p>
          <a:p>
            <a:pPr indent="0" lvl="0" marL="0" rtl="0" algn="just">
              <a:spcBef>
                <a:spcPts val="600"/>
              </a:spcBef>
              <a:spcAft>
                <a:spcPts val="0"/>
              </a:spcAft>
              <a:buNone/>
            </a:pPr>
            <a:r>
              <a:t/>
            </a:r>
            <a:endParaRPr sz="1000"/>
          </a:p>
        </p:txBody>
      </p:sp>
      <p:sp>
        <p:nvSpPr>
          <p:cNvPr id="236" name="Google Shape;236;p22"/>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Features</a:t>
            </a:r>
            <a:endParaRPr sz="3600"/>
          </a:p>
        </p:txBody>
      </p:sp>
      <p:sp>
        <p:nvSpPr>
          <p:cNvPr id="237" name="Google Shape;237;p22"/>
          <p:cNvSpPr txBox="1"/>
          <p:nvPr>
            <p:ph idx="4294967295" type="body"/>
          </p:nvPr>
        </p:nvSpPr>
        <p:spPr>
          <a:xfrm>
            <a:off x="1188725" y="1143675"/>
            <a:ext cx="3049200" cy="13761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b="1" lang="en" sz="1100">
                <a:latin typeface="Montserrat"/>
                <a:ea typeface="Montserrat"/>
                <a:cs typeface="Montserrat"/>
                <a:sym typeface="Montserrat"/>
              </a:rPr>
              <a:t>Keyphrase Extraction</a:t>
            </a:r>
            <a:endParaRPr b="1" sz="1100">
              <a:solidFill>
                <a:srgbClr val="232F3E"/>
              </a:solidFill>
              <a:latin typeface="Arial"/>
              <a:ea typeface="Arial"/>
              <a:cs typeface="Arial"/>
              <a:sym typeface="Arial"/>
            </a:endParaRPr>
          </a:p>
          <a:p>
            <a:pPr indent="0" lvl="0" marL="0" rtl="0" algn="just">
              <a:spcBef>
                <a:spcPts val="600"/>
              </a:spcBef>
              <a:spcAft>
                <a:spcPts val="0"/>
              </a:spcAft>
              <a:buNone/>
            </a:pPr>
            <a:r>
              <a:rPr lang="en" sz="1100"/>
              <a:t>Amazon Comprehend extracts key phrases that appear in a document. For example, a document about a basketball game might return the names of the teams, the name of the venue, and the final score.</a:t>
            </a:r>
            <a:endParaRPr sz="1100"/>
          </a:p>
        </p:txBody>
      </p:sp>
      <p:sp>
        <p:nvSpPr>
          <p:cNvPr id="238" name="Google Shape;238;p22"/>
          <p:cNvSpPr txBox="1"/>
          <p:nvPr>
            <p:ph idx="4294967295" type="body"/>
          </p:nvPr>
        </p:nvSpPr>
        <p:spPr>
          <a:xfrm>
            <a:off x="1188725" y="2810225"/>
            <a:ext cx="3049200" cy="13761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b="1" lang="en" sz="1100">
                <a:latin typeface="Montserrat"/>
                <a:ea typeface="Montserrat"/>
                <a:cs typeface="Montserrat"/>
                <a:sym typeface="Montserrat"/>
              </a:rPr>
              <a:t>Entity Recognition</a:t>
            </a:r>
            <a:endParaRPr b="1" sz="1100">
              <a:latin typeface="Montserrat"/>
              <a:ea typeface="Montserrat"/>
              <a:cs typeface="Montserrat"/>
              <a:sym typeface="Montserrat"/>
            </a:endParaRPr>
          </a:p>
          <a:p>
            <a:pPr indent="0" lvl="0" marL="0" rtl="0" algn="just">
              <a:spcBef>
                <a:spcPts val="600"/>
              </a:spcBef>
              <a:spcAft>
                <a:spcPts val="0"/>
              </a:spcAft>
              <a:buNone/>
            </a:pPr>
            <a:r>
              <a:rPr lang="en" sz="1100"/>
              <a:t>Amazon Comprehend returns a list of entities, such as people, places, and locations, identified in a document.</a:t>
            </a:r>
            <a:endParaRPr sz="1100"/>
          </a:p>
          <a:p>
            <a:pPr indent="0" lvl="0" marL="0" rtl="0" algn="just">
              <a:spcBef>
                <a:spcPts val="600"/>
              </a:spcBef>
              <a:spcAft>
                <a:spcPts val="0"/>
              </a:spcAft>
              <a:buNone/>
            </a:pPr>
            <a:r>
              <a:t/>
            </a:r>
            <a:endParaRPr sz="1000"/>
          </a:p>
        </p:txBody>
      </p:sp>
      <p:grpSp>
        <p:nvGrpSpPr>
          <p:cNvPr id="239" name="Google Shape;239;p22"/>
          <p:cNvGrpSpPr/>
          <p:nvPr/>
        </p:nvGrpSpPr>
        <p:grpSpPr>
          <a:xfrm>
            <a:off x="6304075" y="40759"/>
            <a:ext cx="413953" cy="396472"/>
            <a:chOff x="1083025" y="1878822"/>
            <a:chExt cx="1834900" cy="710396"/>
          </a:xfrm>
        </p:grpSpPr>
        <p:sp>
          <p:nvSpPr>
            <p:cNvPr id="240" name="Google Shape;240;p22"/>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241" name="Google Shape;241;p22"/>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2" name="Google Shape;242;p22"/>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2"/>
          <p:cNvGrpSpPr/>
          <p:nvPr/>
        </p:nvGrpSpPr>
        <p:grpSpPr>
          <a:xfrm>
            <a:off x="6689527" y="40759"/>
            <a:ext cx="413953" cy="396472"/>
            <a:chOff x="1083025" y="1878822"/>
            <a:chExt cx="1834900" cy="710396"/>
          </a:xfrm>
        </p:grpSpPr>
        <p:sp>
          <p:nvSpPr>
            <p:cNvPr id="244" name="Google Shape;244;p22"/>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245" name="Google Shape;245;p2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6" name="Google Shape;246;p2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2"/>
          <p:cNvGrpSpPr/>
          <p:nvPr/>
        </p:nvGrpSpPr>
        <p:grpSpPr>
          <a:xfrm>
            <a:off x="7075633" y="40369"/>
            <a:ext cx="413953" cy="396466"/>
            <a:chOff x="1083025" y="1878833"/>
            <a:chExt cx="1834900" cy="710385"/>
          </a:xfrm>
        </p:grpSpPr>
        <p:sp>
          <p:nvSpPr>
            <p:cNvPr id="248" name="Google Shape;248;p22"/>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249" name="Google Shape;249;p2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0" name="Google Shape;250;p2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22"/>
          <p:cNvGrpSpPr/>
          <p:nvPr/>
        </p:nvGrpSpPr>
        <p:grpSpPr>
          <a:xfrm>
            <a:off x="7462059" y="40355"/>
            <a:ext cx="413953" cy="396474"/>
            <a:chOff x="1083025" y="1878819"/>
            <a:chExt cx="1834900" cy="710399"/>
          </a:xfrm>
        </p:grpSpPr>
        <p:sp>
          <p:nvSpPr>
            <p:cNvPr id="252" name="Google Shape;252;p22"/>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253" name="Google Shape;253;p2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4" name="Google Shape;254;p2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2"/>
          <p:cNvGrpSpPr/>
          <p:nvPr/>
        </p:nvGrpSpPr>
        <p:grpSpPr>
          <a:xfrm>
            <a:off x="7847198" y="40369"/>
            <a:ext cx="413953" cy="396466"/>
            <a:chOff x="1083025" y="1878833"/>
            <a:chExt cx="1834900" cy="710385"/>
          </a:xfrm>
        </p:grpSpPr>
        <p:sp>
          <p:nvSpPr>
            <p:cNvPr id="256" name="Google Shape;256;p22"/>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257" name="Google Shape;257;p2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8" name="Google Shape;258;p2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2"/>
          <p:cNvGrpSpPr/>
          <p:nvPr/>
        </p:nvGrpSpPr>
        <p:grpSpPr>
          <a:xfrm>
            <a:off x="8233624" y="40350"/>
            <a:ext cx="413953" cy="396479"/>
            <a:chOff x="1083025" y="1878811"/>
            <a:chExt cx="1834900" cy="710408"/>
          </a:xfrm>
        </p:grpSpPr>
        <p:sp>
          <p:nvSpPr>
            <p:cNvPr id="260" name="Google Shape;260;p22"/>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261" name="Google Shape;261;p2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62" name="Google Shape;262;p2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2"/>
          <p:cNvGrpSpPr/>
          <p:nvPr/>
        </p:nvGrpSpPr>
        <p:grpSpPr>
          <a:xfrm>
            <a:off x="8618771" y="40592"/>
            <a:ext cx="413953" cy="396474"/>
            <a:chOff x="1083025" y="1878819"/>
            <a:chExt cx="1834900" cy="710399"/>
          </a:xfrm>
        </p:grpSpPr>
        <p:sp>
          <p:nvSpPr>
            <p:cNvPr id="264" name="Google Shape;264;p22"/>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265" name="Google Shape;265;p22"/>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66" name="Google Shape;266;p22"/>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23"/>
          <p:cNvSpPr txBox="1"/>
          <p:nvPr>
            <p:ph idx="4294967295" type="title"/>
          </p:nvPr>
        </p:nvSpPr>
        <p:spPr>
          <a:xfrm>
            <a:off x="1188725" y="451275"/>
            <a:ext cx="6766500" cy="47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Comparison of the APIs for NLP</a:t>
            </a:r>
            <a:endParaRPr sz="3600"/>
          </a:p>
        </p:txBody>
      </p:sp>
      <p:pic>
        <p:nvPicPr>
          <p:cNvPr id="273" name="Google Shape;273;p23"/>
          <p:cNvPicPr preferRelativeResize="0"/>
          <p:nvPr/>
        </p:nvPicPr>
        <p:blipFill>
          <a:blip r:embed="rId3">
            <a:alphaModFix/>
          </a:blip>
          <a:stretch>
            <a:fillRect/>
          </a:stretch>
        </p:blipFill>
        <p:spPr>
          <a:xfrm>
            <a:off x="4891275" y="1054175"/>
            <a:ext cx="3782501" cy="3460450"/>
          </a:xfrm>
          <a:prstGeom prst="rect">
            <a:avLst/>
          </a:prstGeom>
          <a:noFill/>
          <a:ln>
            <a:noFill/>
          </a:ln>
        </p:spPr>
      </p:pic>
      <p:sp>
        <p:nvSpPr>
          <p:cNvPr id="274" name="Google Shape;274;p23"/>
          <p:cNvSpPr txBox="1"/>
          <p:nvPr>
            <p:ph idx="4294967295" type="body"/>
          </p:nvPr>
        </p:nvSpPr>
        <p:spPr>
          <a:xfrm>
            <a:off x="952775" y="1756275"/>
            <a:ext cx="3633900" cy="2268900"/>
          </a:xfrm>
          <a:prstGeom prst="rect">
            <a:avLst/>
          </a:prstGeom>
        </p:spPr>
        <p:txBody>
          <a:bodyPr anchorCtr="0" anchor="t" bIns="0" lIns="0" spcFirstLastPara="1" rIns="0" wrap="square" tIns="0">
            <a:noAutofit/>
          </a:bodyPr>
          <a:lstStyle/>
          <a:p>
            <a:pPr indent="0" lvl="0" marL="0" rtl="0" algn="l">
              <a:lnSpc>
                <a:spcPct val="200000"/>
              </a:lnSpc>
              <a:spcBef>
                <a:spcPts val="1200"/>
              </a:spcBef>
              <a:spcAft>
                <a:spcPts val="0"/>
              </a:spcAft>
              <a:buNone/>
            </a:pPr>
            <a:r>
              <a:rPr b="1" lang="en" sz="1200">
                <a:latin typeface="Montserrat"/>
                <a:ea typeface="Montserrat"/>
                <a:cs typeface="Montserrat"/>
                <a:sym typeface="Montserrat"/>
              </a:rPr>
              <a:t>·        Amazon Comprehend</a:t>
            </a:r>
            <a:endParaRPr b="1" sz="1200">
              <a:latin typeface="Montserrat"/>
              <a:ea typeface="Montserrat"/>
              <a:cs typeface="Montserrat"/>
              <a:sym typeface="Montserrat"/>
            </a:endParaRPr>
          </a:p>
          <a:p>
            <a:pPr indent="0" lvl="0" marL="0" rtl="0" algn="l">
              <a:lnSpc>
                <a:spcPct val="200000"/>
              </a:lnSpc>
              <a:spcBef>
                <a:spcPts val="1200"/>
              </a:spcBef>
              <a:spcAft>
                <a:spcPts val="0"/>
              </a:spcAft>
              <a:buNone/>
            </a:pPr>
            <a:r>
              <a:rPr b="1" lang="en" sz="1200">
                <a:latin typeface="Montserrat"/>
                <a:ea typeface="Montserrat"/>
                <a:cs typeface="Montserrat"/>
                <a:sym typeface="Montserrat"/>
              </a:rPr>
              <a:t>·        Google Cloud Analytics</a:t>
            </a:r>
            <a:endParaRPr b="1" sz="1200">
              <a:latin typeface="Montserrat"/>
              <a:ea typeface="Montserrat"/>
              <a:cs typeface="Montserrat"/>
              <a:sym typeface="Montserrat"/>
            </a:endParaRPr>
          </a:p>
          <a:p>
            <a:pPr indent="0" lvl="0" marL="0" rtl="0" algn="l">
              <a:lnSpc>
                <a:spcPct val="200000"/>
              </a:lnSpc>
              <a:spcBef>
                <a:spcPts val="1200"/>
              </a:spcBef>
              <a:spcAft>
                <a:spcPts val="0"/>
              </a:spcAft>
              <a:buNone/>
            </a:pPr>
            <a:r>
              <a:rPr b="1" lang="en" sz="1200">
                <a:latin typeface="Montserrat"/>
                <a:ea typeface="Montserrat"/>
                <a:cs typeface="Montserrat"/>
                <a:sym typeface="Montserrat"/>
              </a:rPr>
              <a:t>·        IBM Watson Natural Language </a:t>
            </a:r>
            <a:r>
              <a:rPr b="1" lang="en" sz="1200">
                <a:latin typeface="Montserrat"/>
                <a:ea typeface="Montserrat"/>
                <a:cs typeface="Montserrat"/>
                <a:sym typeface="Montserrat"/>
              </a:rPr>
              <a:t>Classifier</a:t>
            </a:r>
            <a:endParaRPr b="1" sz="1200">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t/>
            </a:r>
            <a:endParaRPr b="1" sz="1200">
              <a:latin typeface="Montserrat"/>
              <a:ea typeface="Montserrat"/>
              <a:cs typeface="Montserrat"/>
              <a:sym typeface="Montserrat"/>
            </a:endParaRPr>
          </a:p>
        </p:txBody>
      </p:sp>
      <p:grpSp>
        <p:nvGrpSpPr>
          <p:cNvPr id="275" name="Google Shape;275;p23"/>
          <p:cNvGrpSpPr/>
          <p:nvPr/>
        </p:nvGrpSpPr>
        <p:grpSpPr>
          <a:xfrm>
            <a:off x="6304075" y="40759"/>
            <a:ext cx="413953" cy="396472"/>
            <a:chOff x="1083025" y="1878822"/>
            <a:chExt cx="1834900" cy="710396"/>
          </a:xfrm>
        </p:grpSpPr>
        <p:sp>
          <p:nvSpPr>
            <p:cNvPr id="276" name="Google Shape;276;p23"/>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277" name="Google Shape;277;p23"/>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8" name="Google Shape;278;p23"/>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3"/>
          <p:cNvGrpSpPr/>
          <p:nvPr/>
        </p:nvGrpSpPr>
        <p:grpSpPr>
          <a:xfrm>
            <a:off x="6689527" y="40759"/>
            <a:ext cx="413953" cy="396472"/>
            <a:chOff x="1083025" y="1878822"/>
            <a:chExt cx="1834900" cy="710396"/>
          </a:xfrm>
        </p:grpSpPr>
        <p:sp>
          <p:nvSpPr>
            <p:cNvPr id="280" name="Google Shape;280;p23"/>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281" name="Google Shape;281;p2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2" name="Google Shape;282;p2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23"/>
          <p:cNvGrpSpPr/>
          <p:nvPr/>
        </p:nvGrpSpPr>
        <p:grpSpPr>
          <a:xfrm>
            <a:off x="7075633" y="40369"/>
            <a:ext cx="413953" cy="396466"/>
            <a:chOff x="1083025" y="1878833"/>
            <a:chExt cx="1834900" cy="710385"/>
          </a:xfrm>
        </p:grpSpPr>
        <p:sp>
          <p:nvSpPr>
            <p:cNvPr id="284" name="Google Shape;284;p23"/>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285" name="Google Shape;285;p2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6" name="Google Shape;286;p2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3"/>
          <p:cNvGrpSpPr/>
          <p:nvPr/>
        </p:nvGrpSpPr>
        <p:grpSpPr>
          <a:xfrm>
            <a:off x="7462059" y="40355"/>
            <a:ext cx="413953" cy="396474"/>
            <a:chOff x="1083025" y="1878819"/>
            <a:chExt cx="1834900" cy="710399"/>
          </a:xfrm>
        </p:grpSpPr>
        <p:sp>
          <p:nvSpPr>
            <p:cNvPr id="288" name="Google Shape;288;p23"/>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289" name="Google Shape;289;p2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0" name="Google Shape;290;p2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3"/>
          <p:cNvGrpSpPr/>
          <p:nvPr/>
        </p:nvGrpSpPr>
        <p:grpSpPr>
          <a:xfrm>
            <a:off x="7847198" y="40369"/>
            <a:ext cx="413953" cy="396466"/>
            <a:chOff x="1083025" y="1878833"/>
            <a:chExt cx="1834900" cy="710385"/>
          </a:xfrm>
        </p:grpSpPr>
        <p:sp>
          <p:nvSpPr>
            <p:cNvPr id="292" name="Google Shape;292;p23"/>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293" name="Google Shape;293;p2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4" name="Google Shape;294;p2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3"/>
          <p:cNvGrpSpPr/>
          <p:nvPr/>
        </p:nvGrpSpPr>
        <p:grpSpPr>
          <a:xfrm>
            <a:off x="8233624" y="40350"/>
            <a:ext cx="413953" cy="396479"/>
            <a:chOff x="1083025" y="1878811"/>
            <a:chExt cx="1834900" cy="710408"/>
          </a:xfrm>
        </p:grpSpPr>
        <p:sp>
          <p:nvSpPr>
            <p:cNvPr id="296" name="Google Shape;296;p23"/>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297" name="Google Shape;297;p2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8" name="Google Shape;298;p2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3"/>
          <p:cNvGrpSpPr/>
          <p:nvPr/>
        </p:nvGrpSpPr>
        <p:grpSpPr>
          <a:xfrm>
            <a:off x="8618771" y="40592"/>
            <a:ext cx="413953" cy="396474"/>
            <a:chOff x="1083025" y="1878819"/>
            <a:chExt cx="1834900" cy="710399"/>
          </a:xfrm>
        </p:grpSpPr>
        <p:sp>
          <p:nvSpPr>
            <p:cNvPr id="300" name="Google Shape;300;p23"/>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301" name="Google Shape;301;p23"/>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2" name="Google Shape;302;p23"/>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24"/>
          <p:cNvPicPr preferRelativeResize="0"/>
          <p:nvPr/>
        </p:nvPicPr>
        <p:blipFill rotWithShape="1">
          <a:blip r:embed="rId3">
            <a:alphaModFix/>
          </a:blip>
          <a:srcRect b="5665" l="0" r="0" t="5665"/>
          <a:stretch/>
        </p:blipFill>
        <p:spPr>
          <a:xfrm>
            <a:off x="-1" y="0"/>
            <a:ext cx="9281597" cy="5143500"/>
          </a:xfrm>
          <a:prstGeom prst="rect">
            <a:avLst/>
          </a:prstGeom>
          <a:noFill/>
          <a:ln>
            <a:noFill/>
          </a:ln>
        </p:spPr>
      </p:pic>
      <p:sp>
        <p:nvSpPr>
          <p:cNvPr id="308" name="Google Shape;308;p24"/>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6"/>
                </a:solidFill>
              </a:rPr>
              <a:t>2</a:t>
            </a:r>
            <a:r>
              <a:rPr lang="en" sz="3600">
                <a:solidFill>
                  <a:schemeClr val="accent6"/>
                </a:solidFill>
              </a:rPr>
              <a:t>.</a:t>
            </a:r>
            <a:br>
              <a:rPr lang="en">
                <a:solidFill>
                  <a:schemeClr val="accent6"/>
                </a:solidFill>
              </a:rPr>
            </a:br>
            <a:r>
              <a:rPr lang="en"/>
              <a:t>Amazon Comprehend Demonstration</a:t>
            </a:r>
            <a:endParaRPr/>
          </a:p>
        </p:txBody>
      </p:sp>
      <p:pic>
        <p:nvPicPr>
          <p:cNvPr id="309" name="Google Shape;309;p24"/>
          <p:cNvPicPr preferRelativeResize="0"/>
          <p:nvPr/>
        </p:nvPicPr>
        <p:blipFill>
          <a:blip r:embed="rId4">
            <a:alphaModFix/>
          </a:blip>
          <a:stretch>
            <a:fillRect/>
          </a:stretch>
        </p:blipFill>
        <p:spPr>
          <a:xfrm>
            <a:off x="8743375" y="4720200"/>
            <a:ext cx="400624" cy="300475"/>
          </a:xfrm>
          <a:prstGeom prst="rect">
            <a:avLst/>
          </a:prstGeom>
          <a:noFill/>
          <a:ln>
            <a:noFill/>
          </a:ln>
        </p:spPr>
      </p:pic>
      <p:pic>
        <p:nvPicPr>
          <p:cNvPr id="310" name="Google Shape;310;p24"/>
          <p:cNvPicPr preferRelativeResize="0"/>
          <p:nvPr/>
        </p:nvPicPr>
        <p:blipFill>
          <a:blip r:embed="rId5">
            <a:alphaModFix/>
          </a:blip>
          <a:stretch>
            <a:fillRect/>
          </a:stretch>
        </p:blipFill>
        <p:spPr>
          <a:xfrm>
            <a:off x="7796348" y="4720200"/>
            <a:ext cx="819477" cy="300475"/>
          </a:xfrm>
          <a:prstGeom prst="rect">
            <a:avLst/>
          </a:prstGeom>
          <a:noFill/>
          <a:ln>
            <a:noFill/>
          </a:ln>
        </p:spPr>
      </p:pic>
      <p:grpSp>
        <p:nvGrpSpPr>
          <p:cNvPr id="311" name="Google Shape;311;p24"/>
          <p:cNvGrpSpPr/>
          <p:nvPr/>
        </p:nvGrpSpPr>
        <p:grpSpPr>
          <a:xfrm>
            <a:off x="6304075" y="40759"/>
            <a:ext cx="413953" cy="396472"/>
            <a:chOff x="1083025" y="1878822"/>
            <a:chExt cx="1834900" cy="710396"/>
          </a:xfrm>
        </p:grpSpPr>
        <p:sp>
          <p:nvSpPr>
            <p:cNvPr id="312" name="Google Shape;312;p24"/>
            <p:cNvSpPr txBox="1"/>
            <p:nvPr/>
          </p:nvSpPr>
          <p:spPr>
            <a:xfrm>
              <a:off x="1604283" y="1878822"/>
              <a:ext cx="7527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1</a:t>
              </a:r>
              <a:endParaRPr sz="800">
                <a:solidFill>
                  <a:schemeClr val="dk2"/>
                </a:solidFill>
                <a:latin typeface="Montserrat Light"/>
                <a:ea typeface="Montserrat Light"/>
                <a:cs typeface="Montserrat Light"/>
                <a:sym typeface="Montserrat Light"/>
              </a:endParaRPr>
            </a:p>
          </p:txBody>
        </p:sp>
        <p:sp>
          <p:nvSpPr>
            <p:cNvPr id="313" name="Google Shape;313;p2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14" name="Google Shape;314;p2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4"/>
          <p:cNvGrpSpPr/>
          <p:nvPr/>
        </p:nvGrpSpPr>
        <p:grpSpPr>
          <a:xfrm>
            <a:off x="6689527" y="40759"/>
            <a:ext cx="413953" cy="396472"/>
            <a:chOff x="1083025" y="1878822"/>
            <a:chExt cx="1834900" cy="710396"/>
          </a:xfrm>
        </p:grpSpPr>
        <p:sp>
          <p:nvSpPr>
            <p:cNvPr id="316" name="Google Shape;316;p24"/>
            <p:cNvSpPr txBox="1"/>
            <p:nvPr/>
          </p:nvSpPr>
          <p:spPr>
            <a:xfrm>
              <a:off x="1604251" y="1878822"/>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2</a:t>
              </a:r>
              <a:endParaRPr sz="800">
                <a:solidFill>
                  <a:schemeClr val="dk2"/>
                </a:solidFill>
                <a:latin typeface="Montserrat Light"/>
                <a:ea typeface="Montserrat Light"/>
                <a:cs typeface="Montserrat Light"/>
                <a:sym typeface="Montserrat Light"/>
              </a:endParaRPr>
            </a:p>
          </p:txBody>
        </p:sp>
        <p:sp>
          <p:nvSpPr>
            <p:cNvPr id="317" name="Google Shape;317;p24"/>
            <p:cNvSpPr/>
            <p:nvPr/>
          </p:nvSpPr>
          <p:spPr>
            <a:xfrm flipH="1">
              <a:off x="1083025" y="2306625"/>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18" name="Google Shape;318;p24"/>
            <p:cNvSpPr/>
            <p:nvPr/>
          </p:nvSpPr>
          <p:spPr>
            <a:xfrm>
              <a:off x="1083125" y="2445819"/>
              <a:ext cx="1834800" cy="143400"/>
            </a:xfrm>
            <a:prstGeom prst="parallelogram">
              <a:avLst>
                <a:gd fmla="val 96952"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4"/>
          <p:cNvGrpSpPr/>
          <p:nvPr/>
        </p:nvGrpSpPr>
        <p:grpSpPr>
          <a:xfrm>
            <a:off x="7075633" y="40369"/>
            <a:ext cx="413953" cy="396466"/>
            <a:chOff x="1083025" y="1878833"/>
            <a:chExt cx="1834900" cy="710385"/>
          </a:xfrm>
        </p:grpSpPr>
        <p:sp>
          <p:nvSpPr>
            <p:cNvPr id="320" name="Google Shape;320;p24"/>
            <p:cNvSpPr txBox="1"/>
            <p:nvPr/>
          </p:nvSpPr>
          <p:spPr>
            <a:xfrm>
              <a:off x="1604298" y="1878833"/>
              <a:ext cx="832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3</a:t>
              </a:r>
              <a:endParaRPr sz="800">
                <a:solidFill>
                  <a:schemeClr val="dk2"/>
                </a:solidFill>
                <a:latin typeface="Montserrat Light"/>
                <a:ea typeface="Montserrat Light"/>
                <a:cs typeface="Montserrat Light"/>
                <a:sym typeface="Montserrat Light"/>
              </a:endParaRPr>
            </a:p>
          </p:txBody>
        </p:sp>
        <p:sp>
          <p:nvSpPr>
            <p:cNvPr id="321" name="Google Shape;321;p2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2" name="Google Shape;322;p2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4"/>
          <p:cNvGrpSpPr/>
          <p:nvPr/>
        </p:nvGrpSpPr>
        <p:grpSpPr>
          <a:xfrm>
            <a:off x="7462059" y="40355"/>
            <a:ext cx="413953" cy="396474"/>
            <a:chOff x="1083025" y="1878819"/>
            <a:chExt cx="1834900" cy="710399"/>
          </a:xfrm>
        </p:grpSpPr>
        <p:sp>
          <p:nvSpPr>
            <p:cNvPr id="324" name="Google Shape;324;p24"/>
            <p:cNvSpPr txBox="1"/>
            <p:nvPr/>
          </p:nvSpPr>
          <p:spPr>
            <a:xfrm>
              <a:off x="1604276" y="1878819"/>
              <a:ext cx="7710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4</a:t>
              </a:r>
              <a:endParaRPr sz="800">
                <a:solidFill>
                  <a:schemeClr val="dk2"/>
                </a:solidFill>
                <a:latin typeface="Montserrat Light"/>
                <a:ea typeface="Montserrat Light"/>
                <a:cs typeface="Montserrat Light"/>
                <a:sym typeface="Montserrat Light"/>
              </a:endParaRPr>
            </a:p>
          </p:txBody>
        </p:sp>
        <p:sp>
          <p:nvSpPr>
            <p:cNvPr id="325" name="Google Shape;325;p2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6" name="Google Shape;326;p2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4"/>
          <p:cNvGrpSpPr/>
          <p:nvPr/>
        </p:nvGrpSpPr>
        <p:grpSpPr>
          <a:xfrm>
            <a:off x="7847198" y="40369"/>
            <a:ext cx="413953" cy="396466"/>
            <a:chOff x="1083025" y="1878833"/>
            <a:chExt cx="1834900" cy="710385"/>
          </a:xfrm>
        </p:grpSpPr>
        <p:sp>
          <p:nvSpPr>
            <p:cNvPr id="328" name="Google Shape;328;p24"/>
            <p:cNvSpPr txBox="1"/>
            <p:nvPr/>
          </p:nvSpPr>
          <p:spPr>
            <a:xfrm>
              <a:off x="1604277" y="1878833"/>
              <a:ext cx="8334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5</a:t>
              </a:r>
              <a:endParaRPr sz="800">
                <a:solidFill>
                  <a:schemeClr val="dk2"/>
                </a:solidFill>
                <a:latin typeface="Montserrat Light"/>
                <a:ea typeface="Montserrat Light"/>
                <a:cs typeface="Montserrat Light"/>
                <a:sym typeface="Montserrat Light"/>
              </a:endParaRPr>
            </a:p>
          </p:txBody>
        </p:sp>
        <p:sp>
          <p:nvSpPr>
            <p:cNvPr id="329" name="Google Shape;329;p2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0" name="Google Shape;330;p2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4"/>
          <p:cNvGrpSpPr/>
          <p:nvPr/>
        </p:nvGrpSpPr>
        <p:grpSpPr>
          <a:xfrm>
            <a:off x="8233624" y="40350"/>
            <a:ext cx="413953" cy="396479"/>
            <a:chOff x="1083025" y="1878811"/>
            <a:chExt cx="1834900" cy="710408"/>
          </a:xfrm>
        </p:grpSpPr>
        <p:sp>
          <p:nvSpPr>
            <p:cNvPr id="332" name="Google Shape;332;p24"/>
            <p:cNvSpPr txBox="1"/>
            <p:nvPr/>
          </p:nvSpPr>
          <p:spPr>
            <a:xfrm>
              <a:off x="1604291" y="1878811"/>
              <a:ext cx="679200" cy="2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6</a:t>
              </a:r>
              <a:endParaRPr sz="800">
                <a:solidFill>
                  <a:schemeClr val="dk2"/>
                </a:solidFill>
                <a:latin typeface="Montserrat Light"/>
                <a:ea typeface="Montserrat Light"/>
                <a:cs typeface="Montserrat Light"/>
                <a:sym typeface="Montserrat Light"/>
              </a:endParaRPr>
            </a:p>
          </p:txBody>
        </p:sp>
        <p:sp>
          <p:nvSpPr>
            <p:cNvPr id="333" name="Google Shape;333;p2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4" name="Google Shape;334;p2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4"/>
          <p:cNvGrpSpPr/>
          <p:nvPr/>
        </p:nvGrpSpPr>
        <p:grpSpPr>
          <a:xfrm>
            <a:off x="8618771" y="40592"/>
            <a:ext cx="413953" cy="396474"/>
            <a:chOff x="1083025" y="1878819"/>
            <a:chExt cx="1834900" cy="710399"/>
          </a:xfrm>
        </p:grpSpPr>
        <p:sp>
          <p:nvSpPr>
            <p:cNvPr id="336" name="Google Shape;336;p24"/>
            <p:cNvSpPr txBox="1"/>
            <p:nvPr/>
          </p:nvSpPr>
          <p:spPr>
            <a:xfrm>
              <a:off x="1604260" y="1878819"/>
              <a:ext cx="861300" cy="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dk2"/>
                  </a:solidFill>
                  <a:latin typeface="Montserrat Light"/>
                  <a:ea typeface="Montserrat Light"/>
                  <a:cs typeface="Montserrat Light"/>
                  <a:sym typeface="Montserrat Light"/>
                </a:rPr>
                <a:t>7</a:t>
              </a:r>
              <a:endParaRPr sz="800">
                <a:solidFill>
                  <a:schemeClr val="dk2"/>
                </a:solidFill>
                <a:latin typeface="Montserrat Light"/>
                <a:ea typeface="Montserrat Light"/>
                <a:cs typeface="Montserrat Light"/>
                <a:sym typeface="Montserrat Light"/>
              </a:endParaRPr>
            </a:p>
          </p:txBody>
        </p:sp>
        <p:sp>
          <p:nvSpPr>
            <p:cNvPr id="337" name="Google Shape;337;p24"/>
            <p:cNvSpPr/>
            <p:nvPr/>
          </p:nvSpPr>
          <p:spPr>
            <a:xfrm flipH="1">
              <a:off x="1083025" y="2306625"/>
              <a:ext cx="1834800" cy="143400"/>
            </a:xfrm>
            <a:prstGeom prst="parallelogram">
              <a:avLst>
                <a:gd fmla="val 96952" name="adj"/>
              </a:avLst>
            </a:prstGeom>
            <a:solidFill>
              <a:srgbClr val="A7C1FF">
                <a:alpha val="39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8" name="Google Shape;338;p24"/>
            <p:cNvSpPr/>
            <p:nvPr/>
          </p:nvSpPr>
          <p:spPr>
            <a:xfrm>
              <a:off x="1083125" y="2445819"/>
              <a:ext cx="1834800" cy="143400"/>
            </a:xfrm>
            <a:prstGeom prst="parallelogram">
              <a:avLst>
                <a:gd fmla="val 96952" name="adj"/>
              </a:avLst>
            </a:prstGeom>
            <a:solidFill>
              <a:srgbClr val="A7C1FF">
                <a:alpha val="31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